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63" r:id="rId3"/>
    <p:sldId id="261" r:id="rId4"/>
    <p:sldId id="262" r:id="rId5"/>
    <p:sldId id="259" r:id="rId6"/>
    <p:sldId id="270" r:id="rId7"/>
    <p:sldId id="260" r:id="rId8"/>
    <p:sldId id="264" r:id="rId9"/>
    <p:sldId id="267" r:id="rId10"/>
    <p:sldId id="265" r:id="rId11"/>
    <p:sldId id="266" r:id="rId12"/>
    <p:sldId id="268" r:id="rId13"/>
    <p:sldId id="273" r:id="rId14"/>
    <p:sldId id="274" r:id="rId15"/>
    <p:sldId id="269" r:id="rId16"/>
    <p:sldId id="271" r:id="rId17"/>
    <p:sldId id="272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4" autoAdjust="0"/>
    <p:restoredTop sz="94695" autoAdjust="0"/>
  </p:normalViewPr>
  <p:slideViewPr>
    <p:cSldViewPr snapToGrid="0" snapToObjects="1">
      <p:cViewPr varScale="1">
        <p:scale>
          <a:sx n="104" d="100"/>
          <a:sy n="104" d="100"/>
        </p:scale>
        <p:origin x="-1776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35277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40546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94952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59330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79143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68436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40178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95760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75441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6177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7007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757E45B-1A27-154D-A930-57E5CC48C76E}" type="datetimeFigureOut">
              <a:rPr lang="en-US" smtClean="0"/>
              <a:t>3/14/16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97D5B6-8AB9-C748-A3A3-68BDBB113C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58083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StreamScape</a:t>
            </a:r>
            <a:r>
              <a:rPr lang="en-US" dirty="0" smtClean="0"/>
              <a:t> Mongo DB Connector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24233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</a:t>
            </a:r>
            <a:r>
              <a:rPr lang="en-US" dirty="0" smtClean="0"/>
              <a:t>o servers in </a:t>
            </a:r>
            <a:r>
              <a:rPr lang="en-US" dirty="0" err="1" smtClean="0"/>
              <a:t>Dataspace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/>
          </a:bodyPr>
          <a:lstStyle/>
          <a:p>
            <a:r>
              <a:rPr lang="en-US" sz="2600" dirty="0" err="1" smtClean="0"/>
              <a:t>Dataspace</a:t>
            </a:r>
            <a:r>
              <a:rPr lang="en-US" sz="2600" dirty="0" smtClean="0"/>
              <a:t> creation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TestNode1&gt; create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dataspace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type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r>
              <a:rPr lang="en-US" sz="2600" dirty="0"/>
              <a:t>Mongo server creation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TestNode1&gt; use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create virtual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nosql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server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MongoServer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using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start server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MongoServer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list servers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NAME              ROLE          Type   Factory            Started  State      Invalid  Last Error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----------------  ------------  -----  -----------------  -------  ---------  -------  ----------</a:t>
            </a:r>
          </a:p>
          <a:p>
            <a:pPr marL="0" indent="0">
              <a:buNone/>
            </a:pP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MongoServer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	NOSQL Server  Mongo  </a:t>
            </a: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x        CONNECTED</a:t>
            </a:r>
            <a:endParaRPr lang="en-US" sz="1000" dirty="0">
              <a:latin typeface="Calibri"/>
              <a:cs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56617109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</a:t>
            </a:r>
            <a:r>
              <a:rPr lang="en-US" dirty="0" smtClean="0"/>
              <a:t>o servers in </a:t>
            </a:r>
            <a:r>
              <a:rPr lang="en-US" dirty="0" err="1" smtClean="0"/>
              <a:t>Dataspace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/>
          </a:bodyPr>
          <a:lstStyle/>
          <a:p>
            <a:r>
              <a:rPr lang="en-US" sz="2600" dirty="0"/>
              <a:t>CRUD</a:t>
            </a:r>
            <a:r>
              <a:rPr lang="en-US" sz="2600" dirty="0" smtClean="0"/>
              <a:t> Operations: find with iterator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iterator iterator =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MongoServer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.query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db.employees.findOfType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('Employee'))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Employee employee =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iterator.next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select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employee.name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employee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--------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Mike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employee =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iterator.next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select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employee.name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employee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--------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Steve</a:t>
            </a:r>
          </a:p>
        </p:txBody>
      </p:sp>
    </p:spTree>
    <p:extLst>
      <p:ext uri="{BB962C8B-B14F-4D97-AF65-F5344CB8AC3E}">
        <p14:creationId xmlns:p14="http://schemas.microsoft.com/office/powerpoint/2010/main" val="11922759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</a:t>
            </a:r>
            <a:r>
              <a:rPr lang="en-US" dirty="0" smtClean="0"/>
              <a:t>o servers in </a:t>
            </a:r>
            <a:r>
              <a:rPr lang="en-US" dirty="0" err="1" smtClean="0"/>
              <a:t>Dataspace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 fontScale="92500" lnSpcReduction="20000"/>
          </a:bodyPr>
          <a:lstStyle/>
          <a:p>
            <a:r>
              <a:rPr lang="en-US" sz="2800" dirty="0" smtClean="0"/>
              <a:t>CRUD Operations: insert, find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Employee e = new Employee()</a:t>
            </a: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e.name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= 'John’</a:t>
            </a: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e.email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= '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john@gmail.com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’</a:t>
            </a: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e.address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= new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EmployeeAddress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()</a:t>
            </a: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e.address.city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= 'LA’</a:t>
            </a: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e.address.state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= 'CA”</a:t>
            </a: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MongoServer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.query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db.employees.insertOne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(e))</a:t>
            </a: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b="1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Employee employee = 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MongoServer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.query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db.employees.find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({name : 'John'}).first())</a:t>
            </a: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select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toJSON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(employee, true)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C1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---------------------------------------------------------------------------------------------------------------------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{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"Employee" :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{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"_id" : "56e732f3d2bfd557ece0eba3",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"name" : "John",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"email" : "</a:t>
            </a: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john@gmail.com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"address" :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{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   "city" : "LA",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   "state" : "CA"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}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}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}</a:t>
            </a:r>
          </a:p>
        </p:txBody>
      </p:sp>
    </p:spTree>
    <p:extLst>
      <p:ext uri="{BB962C8B-B14F-4D97-AF65-F5344CB8AC3E}">
        <p14:creationId xmlns:p14="http://schemas.microsoft.com/office/powerpoint/2010/main" val="35198271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</a:t>
            </a:r>
            <a:r>
              <a:rPr lang="en-US" dirty="0" smtClean="0"/>
              <a:t>o servers in </a:t>
            </a:r>
            <a:r>
              <a:rPr lang="en-US" dirty="0" err="1" smtClean="0"/>
              <a:t>Dataspace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 lnSpcReduction="10000"/>
          </a:bodyPr>
          <a:lstStyle/>
          <a:p>
            <a:r>
              <a:rPr lang="en-US" sz="2600" dirty="0" smtClean="0"/>
              <a:t>Assigning </a:t>
            </a:r>
            <a:r>
              <a:rPr lang="en-US" sz="2600" dirty="0" err="1" smtClean="0"/>
              <a:t>dbstats</a:t>
            </a:r>
            <a:r>
              <a:rPr lang="en-US" sz="2600" dirty="0" smtClean="0"/>
              <a:t> command result into variable</a:t>
            </a:r>
          </a:p>
          <a:p>
            <a:pPr marL="0" indent="0">
              <a:buNone/>
            </a:pPr>
            <a:r>
              <a:rPr lang="en-US" sz="1800" dirty="0" smtClean="0"/>
              <a:t>Firstly create SDO that describes </a:t>
            </a:r>
            <a:r>
              <a:rPr lang="en-US" sz="1800" dirty="0" err="1" smtClean="0"/>
              <a:t>dbstats</a:t>
            </a:r>
            <a:r>
              <a:rPr lang="en-US" sz="1800" dirty="0" smtClean="0"/>
              <a:t> command result</a:t>
            </a: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TestNode1&gt; set delimiter $$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TestNode1&gt; create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sdo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DbStats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as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{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string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collections;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objects;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float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avgObjSize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float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dataSize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float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storageSize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numExtents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indexes;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float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indexSize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float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fileSize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nsSizeMB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map(string,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)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extentFreeList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map(string,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)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dataFileVersion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    float ok;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}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namespace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dbstat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replace archive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dbstat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replace package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dbstat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    &gt; $$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OK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TestNode1&gt; set delimiter $$</a:t>
            </a:r>
          </a:p>
        </p:txBody>
      </p:sp>
    </p:spTree>
    <p:extLst>
      <p:ext uri="{BB962C8B-B14F-4D97-AF65-F5344CB8AC3E}">
        <p14:creationId xmlns:p14="http://schemas.microsoft.com/office/powerpoint/2010/main" val="396073504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</a:t>
            </a:r>
            <a:r>
              <a:rPr lang="en-US" dirty="0" smtClean="0"/>
              <a:t>o servers in </a:t>
            </a:r>
            <a:r>
              <a:rPr lang="en-US" dirty="0" err="1" smtClean="0"/>
              <a:t>Dataspace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 fontScale="92500" lnSpcReduction="20000"/>
          </a:bodyPr>
          <a:lstStyle/>
          <a:p>
            <a:r>
              <a:rPr lang="en-US" sz="2800" dirty="0" smtClean="0"/>
              <a:t>Assigning </a:t>
            </a:r>
            <a:r>
              <a:rPr lang="en-US" sz="2800" dirty="0" err="1" smtClean="0"/>
              <a:t>dbstats</a:t>
            </a:r>
            <a:r>
              <a:rPr lang="en-US" sz="2800" dirty="0" smtClean="0"/>
              <a:t> command result into variable</a:t>
            </a:r>
          </a:p>
          <a:p>
            <a:pPr marL="0" indent="0">
              <a:buNone/>
            </a:pPr>
            <a:r>
              <a:rPr lang="en-US" sz="1900" dirty="0" smtClean="0"/>
              <a:t>Execute </a:t>
            </a:r>
            <a:r>
              <a:rPr lang="en-US" sz="1900" dirty="0" err="1" smtClean="0"/>
              <a:t>dbstats</a:t>
            </a:r>
            <a:r>
              <a:rPr lang="en-US" sz="1900" dirty="0" smtClean="0"/>
              <a:t> command and assign result into </a:t>
            </a:r>
            <a:r>
              <a:rPr lang="en-US" sz="1900" dirty="0" err="1" smtClean="0"/>
              <a:t>DbStats</a:t>
            </a:r>
            <a:r>
              <a:rPr lang="en-US" sz="1900" dirty="0" smtClean="0"/>
              <a:t> variable. </a:t>
            </a:r>
            <a:endParaRPr lang="en-US" sz="1900" dirty="0" smtClean="0"/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DbStats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=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MongoServer.query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db.runCommand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({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dbstats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1, scope : 1}))</a:t>
            </a: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select dbs.&lt;tab&gt;</a:t>
            </a: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+-- Elements ---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|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string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collections :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objects :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avgObjSize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float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dataSize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float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storageSize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float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numExtents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indexes :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indexSize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float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fileSize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float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nsSizeMB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extentFreeList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map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dataFileVersion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map</a:t>
            </a: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    +- ok : float</a:t>
            </a:r>
          </a:p>
          <a:p>
            <a:pPr marL="0" indent="0">
              <a:buNone/>
            </a:pPr>
            <a:endParaRPr lang="en-US" sz="1000" b="1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select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dbs.db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</a:t>
            </a: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EmployeesDB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9417801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servers in </a:t>
            </a:r>
            <a:r>
              <a:rPr lang="en-US" dirty="0" err="1" smtClean="0"/>
              <a:t>Dataspace</a:t>
            </a:r>
            <a:r>
              <a:rPr lang="en-US" dirty="0" smtClean="0"/>
              <a:t> functions</a:t>
            </a:r>
            <a:endParaRPr lang="en-US" dirty="0" smtClean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1600" dirty="0" smtClean="0"/>
              <a:t>We create simple function that reads employees from mongo collection and raise data events with Employee obje</a:t>
            </a:r>
            <a:r>
              <a:rPr lang="en-US" sz="1600" dirty="0" smtClean="0"/>
              <a:t>cts</a:t>
            </a:r>
            <a:r>
              <a:rPr lang="en-US" sz="1600" dirty="0" smtClean="0"/>
              <a:t>.</a:t>
            </a:r>
            <a:endParaRPr lang="en-US" sz="2600" dirty="0" smtClean="0"/>
          </a:p>
          <a:p>
            <a:r>
              <a:rPr lang="en-US" sz="2600" dirty="0" smtClean="0"/>
              <a:t>Create data event</a:t>
            </a:r>
          </a:p>
          <a:p>
            <a:pPr marL="0" indent="0">
              <a:buNone/>
            </a:pPr>
            <a:endParaRPr lang="en-US" sz="9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900" b="1" dirty="0" smtClean="0">
                <a:solidFill>
                  <a:schemeClr val="tx2"/>
                </a:solidFill>
                <a:latin typeface="Courier New"/>
                <a:cs typeface="Courier New"/>
              </a:rPr>
              <a:t>TestNode1</a:t>
            </a:r>
            <a:r>
              <a:rPr lang="en-US" sz="900" b="1" dirty="0">
                <a:solidFill>
                  <a:schemeClr val="tx2"/>
                </a:solidFill>
                <a:latin typeface="Courier New"/>
                <a:cs typeface="Courier New"/>
              </a:rPr>
              <a:t>&gt; create event prototype [</a:t>
            </a:r>
            <a:r>
              <a:rPr lang="en-US" sz="900" b="1" dirty="0" err="1">
                <a:solidFill>
                  <a:schemeClr val="tx2"/>
                </a:solidFill>
                <a:latin typeface="Courier New"/>
                <a:cs typeface="Courier New"/>
              </a:rPr>
              <a:t>event.data.employee</a:t>
            </a:r>
            <a:r>
              <a:rPr lang="en-US" sz="900" b="1" dirty="0">
                <a:solidFill>
                  <a:schemeClr val="tx2"/>
                </a:solidFill>
                <a:latin typeface="Courier New"/>
                <a:cs typeface="Courier New"/>
              </a:rPr>
              <a:t>] model </a:t>
            </a:r>
            <a:r>
              <a:rPr lang="en-US" sz="900" b="1" dirty="0" err="1">
                <a:solidFill>
                  <a:schemeClr val="tx2"/>
                </a:solidFill>
                <a:latin typeface="Courier New"/>
                <a:cs typeface="Courier New"/>
              </a:rPr>
              <a:t>DataEvent</a:t>
            </a:r>
            <a:r>
              <a:rPr lang="en-US" sz="900" b="1" dirty="0">
                <a:solidFill>
                  <a:schemeClr val="tx2"/>
                </a:solidFill>
                <a:latin typeface="Courier New"/>
                <a:cs typeface="Courier New"/>
              </a:rPr>
              <a:t> </a:t>
            </a:r>
            <a:r>
              <a:rPr lang="en-US" sz="900" b="1" dirty="0" err="1">
                <a:solidFill>
                  <a:schemeClr val="tx2"/>
                </a:solidFill>
                <a:latin typeface="Courier New"/>
                <a:cs typeface="Courier New"/>
              </a:rPr>
              <a:t>semantic_type</a:t>
            </a:r>
            <a:r>
              <a:rPr lang="en-US" sz="900" b="1" dirty="0">
                <a:solidFill>
                  <a:schemeClr val="tx2"/>
                </a:solidFill>
                <a:latin typeface="Courier New"/>
                <a:cs typeface="Courier New"/>
              </a:rPr>
              <a:t> Employee</a:t>
            </a:r>
          </a:p>
          <a:p>
            <a:pPr marL="0" indent="0">
              <a:buNone/>
            </a:pPr>
            <a:endParaRPr lang="en-US" sz="900" b="1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r>
              <a:rPr lang="en-US" sz="2600" dirty="0"/>
              <a:t>Create </a:t>
            </a:r>
            <a:r>
              <a:rPr lang="en-US" sz="2600" dirty="0" smtClean="0"/>
              <a:t>event table to collect events raised from function</a:t>
            </a:r>
            <a:endParaRPr lang="en-US" sz="2600" dirty="0"/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TestNode1&gt; use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create memory event table employees constrained by [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event.data.employee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] with source event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async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 consumer</a:t>
            </a: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148352646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servers in </a:t>
            </a:r>
            <a:r>
              <a:rPr lang="en-US" dirty="0" err="1" smtClean="0"/>
              <a:t>Dataspace</a:t>
            </a:r>
            <a:r>
              <a:rPr lang="en-US" dirty="0" smtClean="0"/>
              <a:t> functions</a:t>
            </a:r>
            <a:endParaRPr lang="en-US" dirty="0" smtClean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 fontScale="55000" lnSpcReduction="20000"/>
          </a:bodyPr>
          <a:lstStyle/>
          <a:p>
            <a:r>
              <a:rPr lang="en-US" sz="4700" dirty="0" smtClean="0"/>
              <a:t>Create function</a:t>
            </a:r>
            <a:endParaRPr lang="en-US" sz="47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9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900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&gt; set delimiter $$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create function 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readAndRaiseEmployees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() returns 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as 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{ 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iterator 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iter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= 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MongoServer.query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(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db.employees.findOfType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('Employee')); 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try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{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int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counter = 0; 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while(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iter.hasNext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()) 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{ 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    counter++; 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    Employee employee = 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iter.next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();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    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DataEvent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e = new [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event.data.employee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];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    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e.setData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(employee);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    raise event e;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}</a:t>
            </a:r>
          </a:p>
          <a:p>
            <a:pPr marL="0" indent="0">
              <a:buNone/>
            </a:pPr>
            <a:endParaRPr lang="en-US" sz="19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return counter;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}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finally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{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    </a:t>
            </a:r>
            <a:r>
              <a:rPr lang="en-US" sz="1900" dirty="0" err="1">
                <a:solidFill>
                  <a:schemeClr val="tx2"/>
                </a:solidFill>
                <a:latin typeface="Courier New"/>
                <a:cs typeface="Courier New"/>
              </a:rPr>
              <a:t>iter.close</a:t>
            </a: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();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    }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}</a:t>
            </a:r>
          </a:p>
          <a:p>
            <a:pPr marL="0" indent="0">
              <a:buNone/>
            </a:pPr>
            <a:r>
              <a:rPr lang="en-US" sz="1900" dirty="0">
                <a:solidFill>
                  <a:schemeClr val="tx2"/>
                </a:solidFill>
                <a:latin typeface="Courier New"/>
                <a:cs typeface="Courier New"/>
              </a:rPr>
              <a:t>$</a:t>
            </a:r>
            <a:r>
              <a:rPr lang="en-US" sz="1900" dirty="0" smtClean="0">
                <a:solidFill>
                  <a:schemeClr val="tx2"/>
                </a:solidFill>
                <a:latin typeface="Courier New"/>
                <a:cs typeface="Courier New"/>
              </a:rPr>
              <a:t>$</a:t>
            </a:r>
          </a:p>
          <a:p>
            <a:pPr marL="0" indent="0">
              <a:buNone/>
            </a:pPr>
            <a:r>
              <a:rPr lang="en-US" sz="1900" dirty="0" err="1" smtClean="0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1900" dirty="0" smtClean="0">
                <a:solidFill>
                  <a:schemeClr val="tx2"/>
                </a:solidFill>
                <a:latin typeface="Courier New"/>
                <a:cs typeface="Courier New"/>
              </a:rPr>
              <a:t>&gt; set delimiter $$</a:t>
            </a:r>
          </a:p>
          <a:p>
            <a:pPr marL="0" indent="0">
              <a:buNone/>
            </a:pPr>
            <a:endParaRPr lang="en-US" sz="19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2600" dirty="0" smtClean="0"/>
          </a:p>
        </p:txBody>
      </p:sp>
    </p:spTree>
    <p:extLst>
      <p:ext uri="{BB962C8B-B14F-4D97-AF65-F5344CB8AC3E}">
        <p14:creationId xmlns:p14="http://schemas.microsoft.com/office/powerpoint/2010/main" val="39152292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servers in </a:t>
            </a:r>
            <a:r>
              <a:rPr lang="en-US" dirty="0" err="1" smtClean="0"/>
              <a:t>Dataspace</a:t>
            </a:r>
            <a:r>
              <a:rPr lang="en-US" dirty="0" smtClean="0"/>
              <a:t> functions</a:t>
            </a:r>
            <a:endParaRPr lang="en-US" dirty="0" smtClean="0"/>
          </a:p>
        </p:txBody>
      </p:sp>
      <p:sp>
        <p:nvSpPr>
          <p:cNvPr id="7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 fontScale="32500" lnSpcReduction="20000"/>
          </a:bodyPr>
          <a:lstStyle/>
          <a:p>
            <a:r>
              <a:rPr lang="en-US" sz="6500" dirty="0" smtClean="0"/>
              <a:t>Call function</a:t>
            </a:r>
            <a:endParaRPr lang="en-US" sz="65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3400" b="1" dirty="0" err="1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3400" b="1" dirty="0">
                <a:solidFill>
                  <a:schemeClr val="tx2"/>
                </a:solidFill>
                <a:latin typeface="Courier New"/>
                <a:cs typeface="Courier New"/>
              </a:rPr>
              <a:t>&gt; call </a:t>
            </a:r>
            <a:r>
              <a:rPr lang="en-US" sz="3400" b="1" dirty="0" err="1">
                <a:solidFill>
                  <a:schemeClr val="tx2"/>
                </a:solidFill>
                <a:latin typeface="Courier New"/>
                <a:cs typeface="Courier New"/>
              </a:rPr>
              <a:t>readAndRaiseEmployees</a:t>
            </a:r>
            <a:r>
              <a:rPr lang="en-US" sz="3400" b="1" dirty="0">
                <a:solidFill>
                  <a:schemeClr val="tx2"/>
                </a:solidFill>
                <a:latin typeface="Courier New"/>
                <a:cs typeface="Courier New"/>
              </a:rPr>
              <a:t>()</a:t>
            </a:r>
          </a:p>
          <a:p>
            <a:pPr marL="0" indent="0">
              <a:buNone/>
            </a:pPr>
            <a:endParaRPr lang="en-US" sz="3400" b="1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@p0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---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3</a:t>
            </a:r>
          </a:p>
          <a:p>
            <a:pPr marL="0" indent="0">
              <a:buNone/>
            </a:pPr>
            <a:endParaRPr lang="en-US" sz="1100" b="1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r>
              <a:rPr lang="en-US" sz="6500" dirty="0"/>
              <a:t>Check </a:t>
            </a:r>
            <a:r>
              <a:rPr lang="en-US" sz="6500" dirty="0" smtClean="0"/>
              <a:t>results</a:t>
            </a:r>
          </a:p>
          <a:p>
            <a:pPr marL="0" indent="0">
              <a:buNone/>
            </a:pPr>
            <a:r>
              <a:rPr lang="en-US" sz="3400" b="1" dirty="0" err="1">
                <a:solidFill>
                  <a:schemeClr val="tx2"/>
                </a:solidFill>
                <a:latin typeface="Courier New"/>
                <a:cs typeface="Courier New"/>
              </a:rPr>
              <a:t>TSPACE.MongoConnector</a:t>
            </a:r>
            <a:r>
              <a:rPr lang="en-US" sz="3400" b="1" dirty="0">
                <a:solidFill>
                  <a:schemeClr val="tx2"/>
                </a:solidFill>
                <a:latin typeface="Courier New"/>
                <a:cs typeface="Courier New"/>
              </a:rPr>
              <a:t>&gt; select </a:t>
            </a:r>
            <a:r>
              <a:rPr lang="en-US" sz="3400" b="1" dirty="0" err="1">
                <a:solidFill>
                  <a:schemeClr val="tx2"/>
                </a:solidFill>
                <a:latin typeface="Courier New"/>
                <a:cs typeface="Courier New"/>
              </a:rPr>
              <a:t>Event.getData</a:t>
            </a:r>
            <a:r>
              <a:rPr lang="en-US" sz="3400" b="1" dirty="0">
                <a:solidFill>
                  <a:schemeClr val="tx2"/>
                </a:solidFill>
                <a:latin typeface="Courier New"/>
                <a:cs typeface="Courier New"/>
              </a:rPr>
              <a:t>() from employees</a:t>
            </a:r>
          </a:p>
          <a:p>
            <a:pPr marL="0" indent="0">
              <a:buNone/>
            </a:pPr>
            <a:endParaRPr lang="en-US" sz="34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C1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-----------------------------------------------------------------------------------------------</a:t>
            </a:r>
            <a:r>
              <a:rPr lang="en-US" sz="3400" dirty="0" smtClean="0">
                <a:solidFill>
                  <a:schemeClr val="tx2"/>
                </a:solidFill>
                <a:latin typeface="Courier New"/>
                <a:cs typeface="Courier New"/>
              </a:rPr>
              <a:t>- {</a:t>
            </a:r>
            <a:endParaRPr lang="en-US" sz="34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"Employee" :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{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   "_id" : "56e72751d2bfd548633eccea",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   "name" : "Mike",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   "email" : "</a:t>
            </a:r>
            <a:r>
              <a:rPr lang="en-US" sz="3400" dirty="0" err="1">
                <a:solidFill>
                  <a:schemeClr val="tx2"/>
                </a:solidFill>
                <a:latin typeface="Courier New"/>
                <a:cs typeface="Courier New"/>
              </a:rPr>
              <a:t>mike@gmail.com</a:t>
            </a: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",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   "address" :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   {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      "city" : "New York",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      "state" : "NY"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   }</a:t>
            </a: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   </a:t>
            </a:r>
            <a:r>
              <a:rPr lang="en-US" sz="3400" dirty="0" smtClean="0">
                <a:solidFill>
                  <a:schemeClr val="tx2"/>
                </a:solidFill>
                <a:latin typeface="Courier New"/>
                <a:cs typeface="Courier New"/>
              </a:rPr>
              <a:t>}</a:t>
            </a:r>
          </a:p>
          <a:p>
            <a:pPr marL="0" indent="0">
              <a:buNone/>
            </a:pPr>
            <a:r>
              <a:rPr lang="en-US" sz="3400" dirty="0" smtClean="0">
                <a:solidFill>
                  <a:schemeClr val="tx2"/>
                </a:solidFill>
                <a:latin typeface="Courier New"/>
                <a:cs typeface="Courier New"/>
              </a:rPr>
              <a:t>	….</a:t>
            </a:r>
            <a:endParaRPr lang="en-US" sz="34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3400" dirty="0">
                <a:solidFill>
                  <a:schemeClr val="tx2"/>
                </a:solidFill>
                <a:latin typeface="Courier New"/>
                <a:cs typeface="Courier New"/>
              </a:rPr>
              <a:t>}</a:t>
            </a:r>
          </a:p>
          <a:p>
            <a:pPr marL="0" indent="0">
              <a:buNone/>
            </a:pPr>
            <a:endParaRPr lang="en-US" sz="4000" dirty="0">
              <a:solidFill>
                <a:schemeClr val="tx2"/>
              </a:solidFill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35734531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Content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/>
          </a:bodyPr>
          <a:lstStyle/>
          <a:p>
            <a:r>
              <a:rPr lang="en-US" sz="2600" dirty="0" smtClean="0"/>
              <a:t>Mongo server connections configuration using </a:t>
            </a:r>
            <a:r>
              <a:rPr lang="en-US" sz="2600" dirty="0" err="1" smtClean="0"/>
              <a:t>ClientFactory</a:t>
            </a:r>
            <a:endParaRPr lang="en-US" sz="2600" dirty="0" smtClean="0"/>
          </a:p>
          <a:p>
            <a:r>
              <a:rPr lang="en-US" sz="2600" dirty="0" smtClean="0"/>
              <a:t>Mongo console in </a:t>
            </a:r>
            <a:r>
              <a:rPr lang="en-US" sz="2600" dirty="0" err="1" smtClean="0"/>
              <a:t>ClientFactory</a:t>
            </a:r>
            <a:r>
              <a:rPr lang="en-US" sz="2600" dirty="0" smtClean="0"/>
              <a:t> context</a:t>
            </a:r>
          </a:p>
          <a:p>
            <a:r>
              <a:rPr lang="en-US" sz="2600" dirty="0" smtClean="0"/>
              <a:t>Mongo servers in </a:t>
            </a:r>
            <a:r>
              <a:rPr lang="en-US" sz="2600" dirty="0" err="1" smtClean="0"/>
              <a:t>Dataspace</a:t>
            </a:r>
            <a:r>
              <a:rPr lang="en-US" sz="2600" dirty="0" smtClean="0"/>
              <a:t> context</a:t>
            </a:r>
          </a:p>
          <a:p>
            <a:r>
              <a:rPr lang="en-US" sz="2600" dirty="0" smtClean="0"/>
              <a:t>Using Mongo server in </a:t>
            </a:r>
            <a:r>
              <a:rPr lang="en-US" sz="2600" dirty="0" err="1" smtClean="0"/>
              <a:t>Dataspace</a:t>
            </a:r>
            <a:r>
              <a:rPr lang="en-US" sz="2600" dirty="0" smtClean="0"/>
              <a:t> functions</a:t>
            </a:r>
          </a:p>
          <a:p>
            <a:pPr marL="0" indent="0">
              <a:buNone/>
            </a:pPr>
            <a:endParaRPr lang="en-US" sz="1200" dirty="0">
              <a:solidFill>
                <a:schemeClr val="tx2"/>
              </a:solidFill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137760171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configuration	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/>
          </a:bodyPr>
          <a:lstStyle/>
          <a:p>
            <a:r>
              <a:rPr lang="en-US" sz="2600" dirty="0" err="1" smtClean="0"/>
              <a:t>stmongo.jar</a:t>
            </a:r>
            <a:r>
              <a:rPr lang="en-US" sz="2600" dirty="0" smtClean="0"/>
              <a:t> should be placed at .</a:t>
            </a:r>
            <a:r>
              <a:rPr lang="en-US" sz="2600" dirty="0" err="1" smtClean="0"/>
              <a:t>tfcache</a:t>
            </a:r>
            <a:r>
              <a:rPr lang="en-US" sz="2600" dirty="0" smtClean="0"/>
              <a:t>/</a:t>
            </a:r>
            <a:r>
              <a:rPr lang="en-US" sz="2600" dirty="0" err="1" smtClean="0"/>
              <a:t>ext</a:t>
            </a:r>
            <a:endParaRPr lang="en-US" sz="2600" dirty="0" smtClean="0"/>
          </a:p>
          <a:p>
            <a:r>
              <a:rPr lang="en-US" sz="2600" dirty="0" smtClean="0"/>
              <a:t>Mongo client factory should be created and placed at .</a:t>
            </a:r>
            <a:r>
              <a:rPr lang="en-US" sz="2600" dirty="0" err="1" smtClean="0"/>
              <a:t>tfcache</a:t>
            </a:r>
            <a:r>
              <a:rPr lang="en-US" sz="2600" dirty="0" smtClean="0"/>
              <a:t>/clients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tx2"/>
                </a:solidFill>
                <a:latin typeface="Courier New"/>
                <a:cs typeface="Courier New"/>
              </a:rPr>
              <a:t> 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  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create client connection factory Mongo.EmployeesDB1 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connection class name   '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com.streamscape.lib.nosql.mongo.client.MongoClientConnection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' </a:t>
            </a:r>
          </a:p>
          <a:p>
            <a:pPr marL="0" indent="0">
              <a:buNone/>
            </a:pP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url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'localhost:27017' 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set properties(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tx2"/>
                </a:solidFill>
                <a:latin typeface="Courier New"/>
                <a:cs typeface="Courier New"/>
              </a:rPr>
              <a:t>	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description = 'Client Mongo Factory', 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defaultUser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= '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mongouser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', 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tx2"/>
                </a:solidFill>
                <a:latin typeface="Courier New"/>
                <a:cs typeface="Courier New"/>
              </a:rPr>
              <a:t>	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defaultPassword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= ’encoded password', 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tx2"/>
                </a:solidFill>
                <a:latin typeface="Courier New"/>
                <a:cs typeface="Courier New"/>
              </a:rPr>
              <a:t>	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isReliable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= true, 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checkInterval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= 10000, 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tx2"/>
                </a:solidFill>
                <a:latin typeface="Courier New"/>
                <a:cs typeface="Courier New"/>
              </a:rPr>
              <a:t>	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connectionTimeout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= 10, 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reconnectionRetries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= -1) 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add properties (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tx2"/>
                </a:solidFill>
                <a:latin typeface="Courier New"/>
                <a:cs typeface="Courier New"/>
              </a:rPr>
              <a:t>	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database='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EmployeesDB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', 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useFastCodec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= 'true', </a:t>
            </a:r>
          </a:p>
          <a:p>
            <a:pPr marL="0" indent="0">
              <a:buNone/>
            </a:pPr>
            <a:r>
              <a:rPr lang="en-US" sz="1200" dirty="0">
                <a:solidFill>
                  <a:schemeClr val="tx2"/>
                </a:solidFill>
                <a:latin typeface="Courier New"/>
                <a:cs typeface="Courier New"/>
              </a:rPr>
              <a:t>	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minHeartbeatFrequency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='10000', 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serverSelectionTimeout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= '10000’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)</a:t>
            </a:r>
            <a:endParaRPr lang="en-US" sz="1200" dirty="0">
              <a:solidFill>
                <a:schemeClr val="tx2"/>
              </a:solidFill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3887805950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configuration		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&lt;?xml version="1.0"?&gt;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&lt;</a:t>
            </a:r>
            <a:r>
              <a:rPr lang="en-US" sz="1200" dirty="0" err="1" smtClean="0">
                <a:latin typeface="Courier New"/>
                <a:cs typeface="Courier New"/>
              </a:rPr>
              <a:t>ClientFactory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defaultUserId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  <a:r>
              <a:rPr lang="en-US" sz="1200" dirty="0" err="1" smtClean="0">
                <a:latin typeface="Courier New"/>
                <a:cs typeface="Courier New"/>
              </a:rPr>
              <a:t>mongouser</a:t>
            </a:r>
            <a:r>
              <a:rPr lang="en-US" sz="1200" dirty="0" smtClean="0">
                <a:latin typeface="Courier New"/>
                <a:cs typeface="Courier New"/>
              </a:rPr>
              <a:t>&lt;/</a:t>
            </a:r>
            <a:r>
              <a:rPr lang="en-US" sz="1200" dirty="0" err="1" smtClean="0">
                <a:latin typeface="Courier New"/>
                <a:cs typeface="Courier New"/>
              </a:rPr>
              <a:t>defaultUserId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defaultPassword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  <a:r>
              <a:rPr lang="en-US" sz="1200" dirty="0" err="1" smtClean="0">
                <a:latin typeface="Courier New"/>
                <a:cs typeface="Courier New"/>
              </a:rPr>
              <a:t>encodedpassword</a:t>
            </a:r>
            <a:r>
              <a:rPr lang="en-US" sz="1200" dirty="0" smtClean="0">
                <a:latin typeface="Courier New"/>
                <a:cs typeface="Courier New"/>
              </a:rPr>
              <a:t>&lt;/</a:t>
            </a:r>
            <a:r>
              <a:rPr lang="en-US" sz="1200" dirty="0" err="1" smtClean="0">
                <a:latin typeface="Courier New"/>
                <a:cs typeface="Courier New"/>
              </a:rPr>
              <a:t>defaultPassword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isReliable</a:t>
            </a:r>
            <a:r>
              <a:rPr lang="en-US" sz="1200" dirty="0" smtClean="0">
                <a:latin typeface="Courier New"/>
                <a:cs typeface="Courier New"/>
              </a:rPr>
              <a:t>&gt;true&lt;/</a:t>
            </a:r>
            <a:r>
              <a:rPr lang="en-US" sz="1200" dirty="0" err="1" smtClean="0">
                <a:latin typeface="Courier New"/>
                <a:cs typeface="Courier New"/>
              </a:rPr>
              <a:t>isReliable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factoryType</a:t>
            </a:r>
            <a:r>
              <a:rPr lang="en-US" sz="1200" dirty="0" smtClean="0">
                <a:latin typeface="Courier New"/>
                <a:cs typeface="Courier New"/>
              </a:rPr>
              <a:t>&gt;Mongo&lt;/</a:t>
            </a:r>
            <a:r>
              <a:rPr lang="en-US" sz="1200" dirty="0" err="1" smtClean="0">
                <a:latin typeface="Courier New"/>
                <a:cs typeface="Courier New"/>
              </a:rPr>
              <a:t>factoryType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factoryName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  <a:r>
              <a:rPr lang="en-US" sz="1200" dirty="0" err="1" smtClean="0">
                <a:latin typeface="Courier New"/>
                <a:cs typeface="Courier New"/>
              </a:rPr>
              <a:t>EmployeesDB</a:t>
            </a:r>
            <a:r>
              <a:rPr lang="en-US" sz="1200" dirty="0" smtClean="0">
                <a:latin typeface="Courier New"/>
                <a:cs typeface="Courier New"/>
              </a:rPr>
              <a:t>&lt;/</a:t>
            </a:r>
            <a:r>
              <a:rPr lang="en-US" sz="1200" dirty="0" err="1" smtClean="0">
                <a:latin typeface="Courier New"/>
                <a:cs typeface="Courier New"/>
              </a:rPr>
              <a:t>factoryName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factoryDesc</a:t>
            </a:r>
            <a:r>
              <a:rPr lang="en-US" sz="1200" dirty="0" smtClean="0">
                <a:latin typeface="Courier New"/>
                <a:cs typeface="Courier New"/>
              </a:rPr>
              <a:t>&gt;Mongo Client Connection factory to </a:t>
            </a:r>
            <a:r>
              <a:rPr lang="en-US" sz="1200" dirty="0" err="1" smtClean="0">
                <a:latin typeface="Courier New"/>
                <a:cs typeface="Courier New"/>
              </a:rPr>
              <a:t>EmployeesDB</a:t>
            </a:r>
            <a:r>
              <a:rPr lang="en-US" sz="1200" dirty="0" smtClean="0">
                <a:latin typeface="Courier New"/>
                <a:cs typeface="Courier New"/>
              </a:rPr>
              <a:t> database&lt;/</a:t>
            </a:r>
            <a:r>
              <a:rPr lang="en-US" sz="1200" dirty="0" err="1" smtClean="0">
                <a:latin typeface="Courier New"/>
                <a:cs typeface="Courier New"/>
              </a:rPr>
              <a:t>factoryDesc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checkInterval</a:t>
            </a:r>
            <a:r>
              <a:rPr lang="en-US" sz="1200" dirty="0" smtClean="0">
                <a:latin typeface="Courier New"/>
                <a:cs typeface="Courier New"/>
              </a:rPr>
              <a:t>&gt;10000&lt;/</a:t>
            </a:r>
            <a:r>
              <a:rPr lang="en-US" sz="1200" dirty="0" err="1" smtClean="0">
                <a:latin typeface="Courier New"/>
                <a:cs typeface="Courier New"/>
              </a:rPr>
              <a:t>checkInterval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reconnectRetries</a:t>
            </a:r>
            <a:r>
              <a:rPr lang="en-US" sz="1200" dirty="0" smtClean="0">
                <a:latin typeface="Courier New"/>
                <a:cs typeface="Courier New"/>
              </a:rPr>
              <a:t>&gt;-1&lt;/</a:t>
            </a:r>
            <a:r>
              <a:rPr lang="en-US" sz="1200" dirty="0" err="1" smtClean="0">
                <a:latin typeface="Courier New"/>
                <a:cs typeface="Courier New"/>
              </a:rPr>
              <a:t>reconnectRetries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connectionTimeout</a:t>
            </a:r>
            <a:r>
              <a:rPr lang="en-US" sz="1200" dirty="0" smtClean="0">
                <a:latin typeface="Courier New"/>
                <a:cs typeface="Courier New"/>
              </a:rPr>
              <a:t>&gt;10&lt;/</a:t>
            </a:r>
            <a:r>
              <a:rPr lang="en-US" sz="1200" dirty="0" err="1" smtClean="0">
                <a:latin typeface="Courier New"/>
                <a:cs typeface="Courier New"/>
              </a:rPr>
              <a:t>connectionTimeout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className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  <a:r>
              <a:rPr lang="en-US" sz="1200" dirty="0" err="1" smtClean="0">
                <a:latin typeface="Courier New"/>
                <a:cs typeface="Courier New"/>
              </a:rPr>
              <a:t>com.streamscape.lib.nosql.mongo.client.MongoClientConnection</a:t>
            </a:r>
            <a:r>
              <a:rPr lang="en-US" sz="1200" dirty="0" smtClean="0">
                <a:latin typeface="Courier New"/>
                <a:cs typeface="Courier New"/>
              </a:rPr>
              <a:t>&lt;/</a:t>
            </a:r>
            <a:r>
              <a:rPr lang="en-US" sz="1200" dirty="0" err="1" smtClean="0">
                <a:latin typeface="Courier New"/>
                <a:cs typeface="Courier New"/>
              </a:rPr>
              <a:t>className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validatorClassName</a:t>
            </a:r>
            <a:r>
              <a:rPr lang="en-US" sz="1200" dirty="0" smtClean="0">
                <a:latin typeface="Courier New"/>
                <a:cs typeface="Courier New"/>
              </a:rPr>
              <a:t>&gt;&lt;/</a:t>
            </a:r>
            <a:r>
              <a:rPr lang="en-US" sz="1200" dirty="0" err="1" smtClean="0">
                <a:latin typeface="Courier New"/>
                <a:cs typeface="Courier New"/>
              </a:rPr>
              <a:t>validatorClassName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url</a:t>
            </a:r>
            <a:r>
              <a:rPr lang="en-US" sz="1200" dirty="0" smtClean="0">
                <a:latin typeface="Courier New"/>
                <a:cs typeface="Courier New"/>
              </a:rPr>
              <a:t>&gt;localhost:27017&lt;/</a:t>
            </a:r>
            <a:r>
              <a:rPr lang="en-US" sz="1200" dirty="0" err="1" smtClean="0">
                <a:latin typeface="Courier New"/>
                <a:cs typeface="Courier New"/>
              </a:rPr>
              <a:t>url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minorVersion</a:t>
            </a:r>
            <a:r>
              <a:rPr lang="en-US" sz="1200" dirty="0" smtClean="0">
                <a:latin typeface="Courier New"/>
                <a:cs typeface="Courier New"/>
              </a:rPr>
              <a:t>&gt;1&lt;/</a:t>
            </a:r>
            <a:r>
              <a:rPr lang="en-US" sz="1200" dirty="0" err="1" smtClean="0">
                <a:latin typeface="Courier New"/>
                <a:cs typeface="Courier New"/>
              </a:rPr>
              <a:t>minorVersion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majorVersion</a:t>
            </a:r>
            <a:r>
              <a:rPr lang="en-US" sz="1200" dirty="0" smtClean="0">
                <a:latin typeface="Courier New"/>
                <a:cs typeface="Courier New"/>
              </a:rPr>
              <a:t>&gt;0&lt;/</a:t>
            </a:r>
            <a:r>
              <a:rPr lang="en-US" sz="1200" dirty="0" err="1" smtClean="0">
                <a:latin typeface="Courier New"/>
                <a:cs typeface="Courier New"/>
              </a:rPr>
              <a:t>majorVersion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vendorString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  <a:r>
              <a:rPr lang="en-US" sz="1200" dirty="0" err="1" smtClean="0">
                <a:latin typeface="Courier New"/>
                <a:cs typeface="Courier New"/>
              </a:rPr>
              <a:t>StreamScape</a:t>
            </a:r>
            <a:r>
              <a:rPr lang="en-US" sz="1200" dirty="0" smtClean="0">
                <a:latin typeface="Courier New"/>
                <a:cs typeface="Courier New"/>
              </a:rPr>
              <a:t> Mongo Client Factory&lt;/</a:t>
            </a:r>
            <a:r>
              <a:rPr lang="en-US" sz="1200" dirty="0" err="1" smtClean="0">
                <a:latin typeface="Courier New"/>
                <a:cs typeface="Courier New"/>
              </a:rPr>
              <a:t>vendorString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&lt;</a:t>
            </a:r>
            <a:r>
              <a:rPr lang="en-US" sz="1200" dirty="0" err="1" smtClean="0">
                <a:latin typeface="Courier New"/>
                <a:cs typeface="Courier New"/>
              </a:rPr>
              <a:t>factoryProperties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  &lt;property name="database" value="</a:t>
            </a:r>
            <a:r>
              <a:rPr lang="en-US" sz="1200" dirty="0" err="1" smtClean="0">
                <a:latin typeface="Courier New"/>
                <a:cs typeface="Courier New"/>
              </a:rPr>
              <a:t>EmployeesDB</a:t>
            </a:r>
            <a:r>
              <a:rPr lang="en-US" sz="1200" dirty="0" smtClean="0">
                <a:latin typeface="Courier New"/>
                <a:cs typeface="Courier New"/>
              </a:rPr>
              <a:t>"/&gt;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  &lt;property name="</a:t>
            </a:r>
            <a:r>
              <a:rPr lang="en-US" sz="1200" dirty="0" err="1" smtClean="0">
                <a:latin typeface="Courier New"/>
                <a:cs typeface="Courier New"/>
              </a:rPr>
              <a:t>useFastCodec</a:t>
            </a:r>
            <a:r>
              <a:rPr lang="en-US" sz="1200" dirty="0" smtClean="0">
                <a:latin typeface="Courier New"/>
                <a:cs typeface="Courier New"/>
              </a:rPr>
              <a:t>" value="true"/&gt;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  &lt;property name="</a:t>
            </a:r>
            <a:r>
              <a:rPr lang="en-US" sz="1200" dirty="0" err="1" smtClean="0">
                <a:latin typeface="Courier New"/>
                <a:cs typeface="Courier New"/>
              </a:rPr>
              <a:t>serverSelectionTimeout</a:t>
            </a:r>
            <a:r>
              <a:rPr lang="en-US" sz="1200" dirty="0" smtClean="0">
                <a:latin typeface="Courier New"/>
                <a:cs typeface="Courier New"/>
              </a:rPr>
              <a:t>" value="10000"/&gt;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   &lt;property name="</a:t>
            </a:r>
            <a:r>
              <a:rPr lang="en-US" sz="1200" dirty="0" err="1" smtClean="0">
                <a:latin typeface="Courier New"/>
                <a:cs typeface="Courier New"/>
              </a:rPr>
              <a:t>minHeartbeatFrequency</a:t>
            </a:r>
            <a:r>
              <a:rPr lang="en-US" sz="1200" dirty="0" smtClean="0">
                <a:latin typeface="Courier New"/>
                <a:cs typeface="Courier New"/>
              </a:rPr>
              <a:t>" value="10000"/&gt;    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 &lt;/</a:t>
            </a:r>
            <a:r>
              <a:rPr lang="en-US" sz="1200" dirty="0" err="1" smtClean="0">
                <a:latin typeface="Courier New"/>
                <a:cs typeface="Courier New"/>
              </a:rPr>
              <a:t>factoryProperties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r>
              <a:rPr lang="en-US" sz="1200" dirty="0" smtClean="0">
                <a:latin typeface="Courier New"/>
                <a:cs typeface="Courier New"/>
              </a:rPr>
              <a:t>&lt;/</a:t>
            </a:r>
            <a:r>
              <a:rPr lang="en-US" sz="1200" dirty="0" err="1" smtClean="0">
                <a:latin typeface="Courier New"/>
                <a:cs typeface="Courier New"/>
              </a:rPr>
              <a:t>ClientFactory</a:t>
            </a:r>
            <a:r>
              <a:rPr lang="en-US" sz="1200" dirty="0" smtClean="0">
                <a:latin typeface="Courier New"/>
                <a:cs typeface="Courier New"/>
              </a:rPr>
              <a:t>&gt;</a:t>
            </a:r>
          </a:p>
          <a:p>
            <a:pPr marL="0" indent="0">
              <a:buNone/>
            </a:pPr>
            <a:endParaRPr lang="en-US" sz="1200" dirty="0" smtClean="0"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272616162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console			</a:t>
            </a:r>
            <a:endParaRPr lang="en-US" dirty="0"/>
          </a:p>
        </p:txBody>
      </p:sp>
      <p:sp>
        <p:nvSpPr>
          <p:cNvPr id="10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 fontScale="85000" lnSpcReduction="20000"/>
          </a:bodyPr>
          <a:lstStyle/>
          <a:p>
            <a:r>
              <a:rPr lang="en-US" sz="2800" dirty="0" smtClean="0"/>
              <a:t>Generic commands</a:t>
            </a:r>
            <a:endParaRPr lang="en-US" sz="1900" dirty="0" smtClean="0"/>
          </a:p>
          <a:p>
            <a:pPr marL="0" indent="0">
              <a:buNone/>
            </a:pPr>
            <a:endParaRPr lang="en-US" sz="1900" dirty="0" smtClean="0"/>
          </a:p>
          <a:p>
            <a:pPr marL="0" indent="0">
              <a:buNone/>
            </a:pPr>
            <a:r>
              <a:rPr lang="en-US" sz="1900" dirty="0" smtClean="0"/>
              <a:t>Mongo </a:t>
            </a:r>
            <a:r>
              <a:rPr lang="en-US" sz="1900" dirty="0"/>
              <a:t>console allows just execute commands and see the </a:t>
            </a:r>
            <a:r>
              <a:rPr lang="en-US" sz="1900" dirty="0" smtClean="0"/>
              <a:t>results. </a:t>
            </a:r>
            <a:r>
              <a:rPr lang="en-US" sz="1900" dirty="0"/>
              <a:t>To save results into variables and process them mongo server in </a:t>
            </a:r>
            <a:r>
              <a:rPr lang="en-US" sz="1900" dirty="0" err="1" smtClean="0"/>
              <a:t>Dataspace</a:t>
            </a:r>
            <a:r>
              <a:rPr lang="en-US" sz="1900" dirty="0" smtClean="0"/>
              <a:t> </a:t>
            </a:r>
            <a:r>
              <a:rPr lang="en-US" sz="1900" dirty="0"/>
              <a:t>context should be used.</a:t>
            </a:r>
          </a:p>
          <a:p>
            <a:pPr marL="0" indent="0">
              <a:buNone/>
            </a:pPr>
            <a:endParaRPr lang="en-US" sz="12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b="1" dirty="0" smtClean="0">
                <a:solidFill>
                  <a:schemeClr val="tx2"/>
                </a:solidFill>
                <a:latin typeface="Courier New"/>
                <a:cs typeface="Courier New"/>
              </a:rPr>
              <a:t>TestNode1&gt; use </a:t>
            </a:r>
            <a:r>
              <a:rPr lang="en-US" sz="12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endParaRPr lang="en-US" sz="12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2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describe server</a:t>
            </a:r>
          </a:p>
          <a:p>
            <a:pPr marL="0" indent="0">
              <a:buNone/>
            </a:pPr>
            <a:endParaRPr lang="en-US" sz="12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Property            Value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------------------  ------------------------------------------------------------------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Connection State    CONNECTED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Server Version      3.0.0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URL                 localhost:27017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Database Name       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EmployeesDB</a:t>
            </a:r>
            <a:endParaRPr lang="en-US" sz="12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Server System Info  Darwin 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miniyosemite.local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14.1.0 Darwin Kernel Version 14.1.0: ...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Server Debug        false</a:t>
            </a:r>
          </a:p>
          <a:p>
            <a:pPr marL="0" indent="0">
              <a:buNone/>
            </a:pPr>
            <a:endParaRPr lang="en-US" sz="12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2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show version</a:t>
            </a:r>
          </a:p>
          <a:p>
            <a:pPr marL="0" indent="0">
              <a:buNone/>
            </a:pPr>
            <a:endParaRPr lang="en-US" sz="12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StreamScape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Mongo DB Client: Release 1.2 b1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Mongo Java Driver Version: 3.2.2</a:t>
            </a:r>
          </a:p>
          <a:p>
            <a:pPr marL="0" indent="0">
              <a:buNone/>
            </a:pPr>
            <a:endParaRPr lang="en-US" sz="12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2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list collections</a:t>
            </a:r>
          </a:p>
          <a:p>
            <a:pPr marL="0" indent="0">
              <a:buNone/>
            </a:pPr>
            <a:endParaRPr lang="en-US" sz="12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Collection Name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---------------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employees</a:t>
            </a:r>
          </a:p>
          <a:p>
            <a:pPr marL="0" indent="0">
              <a:buNone/>
            </a:pP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system.indexes</a:t>
            </a:r>
            <a:endParaRPr lang="en-US" sz="1200" dirty="0">
              <a:solidFill>
                <a:schemeClr val="tx2"/>
              </a:solidFill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60414243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console			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 fontScale="70000" lnSpcReduction="20000"/>
          </a:bodyPr>
          <a:lstStyle/>
          <a:p>
            <a:r>
              <a:rPr lang="en-US" sz="3400" dirty="0" smtClean="0"/>
              <a:t>Generic commands</a:t>
            </a:r>
          </a:p>
          <a:p>
            <a:pPr marL="0" indent="0">
              <a:buNone/>
            </a:pPr>
            <a:endParaRPr lang="en-US" sz="2300" dirty="0" smtClean="0"/>
          </a:p>
          <a:p>
            <a:pPr marL="0" indent="0">
              <a:buNone/>
            </a:pPr>
            <a:r>
              <a:rPr lang="en-US" sz="2300" dirty="0" smtClean="0"/>
              <a:t>Result format can changed with ‘set data object notation’ command.</a:t>
            </a:r>
          </a:p>
          <a:p>
            <a:pPr marL="0" indent="0">
              <a:buNone/>
            </a:pPr>
            <a:r>
              <a:rPr lang="en-US" sz="2300" dirty="0" smtClean="0"/>
              <a:t>The following command sets result format to pretty print JSON.</a:t>
            </a:r>
          </a:p>
          <a:p>
            <a:pPr marL="0" indent="0">
              <a:buNone/>
            </a:pPr>
            <a:endParaRPr lang="en-US" sz="13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3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300" b="1" dirty="0">
                <a:solidFill>
                  <a:schemeClr val="tx2"/>
                </a:solidFill>
                <a:latin typeface="Courier New"/>
                <a:cs typeface="Courier New"/>
              </a:rPr>
              <a:t>&gt; set data object notation </a:t>
            </a:r>
            <a:r>
              <a:rPr lang="en-US" sz="1300" b="1" dirty="0" err="1">
                <a:solidFill>
                  <a:schemeClr val="tx2"/>
                </a:solidFill>
                <a:latin typeface="Courier New"/>
                <a:cs typeface="Courier New"/>
              </a:rPr>
              <a:t>json_pretty</a:t>
            </a:r>
            <a:endParaRPr lang="en-US" sz="1300" b="1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300" b="1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Mongo.TestDb</a:t>
            </a:r>
            <a:r>
              <a:rPr lang="en-US" sz="12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2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db.runCommand</a:t>
            </a:r>
            <a:r>
              <a:rPr lang="en-US" sz="1200" b="1" dirty="0" smtClean="0">
                <a:solidFill>
                  <a:schemeClr val="tx2"/>
                </a:solidFill>
                <a:latin typeface="Courier New"/>
                <a:cs typeface="Courier New"/>
              </a:rPr>
              <a:t>({</a:t>
            </a:r>
            <a:r>
              <a:rPr lang="en-US" sz="12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dbstats</a:t>
            </a:r>
            <a:r>
              <a:rPr lang="en-US" sz="1200" b="1" dirty="0" smtClean="0">
                <a:solidFill>
                  <a:schemeClr val="tx2"/>
                </a:solidFill>
                <a:latin typeface="Courier New"/>
                <a:cs typeface="Courier New"/>
              </a:rPr>
              <a:t> : 1, scope : 1})</a:t>
            </a:r>
          </a:p>
          <a:p>
            <a:pPr marL="0" indent="0">
              <a:buNone/>
            </a:pPr>
            <a:endParaRPr lang="en-US" sz="12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Result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--------------------------------------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{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db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mydb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"collections" : 5,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"objects" : 18,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avgObjSize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190.22222222222223,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dataSize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3424.0,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storageSize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40960.0,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numExtents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5,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"indexes" : 4,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indexSize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32704.0,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fileSize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6.7108864E7,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nsSizeMB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16,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extentFreeList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{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num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0,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totalSize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0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},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</a:t>
            </a:r>
            <a:r>
              <a:rPr lang="en-US" sz="1200" dirty="0" err="1" smtClean="0">
                <a:solidFill>
                  <a:schemeClr val="tx2"/>
                </a:solidFill>
                <a:latin typeface="Courier New"/>
                <a:cs typeface="Courier New"/>
              </a:rPr>
              <a:t>dataFileVersion</a:t>
            </a: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" : {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   "major" : 4,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   "minor" : 21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},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   "ok" : 1.0</a:t>
            </a:r>
          </a:p>
          <a:p>
            <a:pPr marL="0" indent="0">
              <a:buNone/>
            </a:pPr>
            <a:r>
              <a:rPr lang="en-US" sz="1200" dirty="0" smtClean="0">
                <a:solidFill>
                  <a:schemeClr val="tx2"/>
                </a:solidFill>
                <a:latin typeface="Courier New"/>
                <a:cs typeface="Courier New"/>
              </a:rPr>
              <a:t>}</a:t>
            </a:r>
            <a:endParaRPr lang="en-US" sz="1200" dirty="0">
              <a:solidFill>
                <a:schemeClr val="tx2"/>
              </a:solidFill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27725445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console			</a:t>
            </a:r>
            <a:endParaRPr lang="en-US" dirty="0"/>
          </a:p>
        </p:txBody>
      </p:sp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/>
          </a:bodyPr>
          <a:lstStyle/>
          <a:p>
            <a:r>
              <a:rPr lang="en-US" sz="2600" dirty="0" smtClean="0"/>
              <a:t>CRUD operations: insert, find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db.employees.insertOne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({name : 'Mike', email : '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mike@gmail.com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', address : { city : 'New York', state : 'NY'}})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db.employees.find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Result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---------------------------------------------------------------------------------------------------------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{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"_id" : "56e72751d2bfd548633eccea",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"name" : "Mike",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"email" : "</a:t>
            </a: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mike@gmail.com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"address" :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{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"city" : "New York",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"state" : "NY"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}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}</a:t>
            </a:r>
          </a:p>
          <a:p>
            <a:pPr marL="0" indent="0">
              <a:buNone/>
            </a:pPr>
            <a:endParaRPr lang="en-US" sz="10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db.employees.insertOne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({name : ’Bill', email : ’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bill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@gmail.com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', address : { city : 'New York', state : 'NY'}})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dirty="0">
              <a:solidFill>
                <a:schemeClr val="tx2"/>
              </a:solidFill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304413804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console			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 fontScale="92500" lnSpcReduction="20000"/>
          </a:bodyPr>
          <a:lstStyle/>
          <a:p>
            <a:r>
              <a:rPr lang="en-US" sz="2600" dirty="0" smtClean="0"/>
              <a:t>CRUD operations: </a:t>
            </a:r>
            <a:r>
              <a:rPr lang="en-US" sz="2600" dirty="0" err="1" smtClean="0"/>
              <a:t>insert,update,find,delete</a:t>
            </a:r>
            <a:endParaRPr lang="en-US" sz="2600" dirty="0" smtClean="0"/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db.employees.insertOne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({name : ’Steve', email : ’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mike@gmail.com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', address : { city : 'New York', state : 'NY'}})</a:t>
            </a:r>
          </a:p>
          <a:p>
            <a:pPr marL="0" indent="0">
              <a:buNone/>
            </a:pPr>
            <a:endParaRPr lang="en-US" sz="10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  <a:p>
            <a:pPr marL="0" indent="0">
              <a:buNone/>
            </a:pPr>
            <a:endParaRPr lang="en-US" sz="10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db.employees.updateOne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({name : 'Steve'} , {$set : {email : '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steve@gmail.com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'}})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Result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------------------------------------------------------------------------------------------------</a:t>
            </a:r>
          </a:p>
          <a:p>
            <a:pPr marL="0" indent="0">
              <a:buNone/>
            </a:pP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AcknowledgedUpdateResult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{acknowledged : true, </a:t>
            </a: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modifiedCount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: 1, </a:t>
            </a: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matchedCount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: 1, </a:t>
            </a: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upsertId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: null}</a:t>
            </a:r>
            <a:endParaRPr lang="en-US" sz="10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db.employees.find</a:t>
            </a:r>
            <a:r>
              <a:rPr lang="en-US" sz="1000" b="1" dirty="0" smtClean="0">
                <a:solidFill>
                  <a:schemeClr val="tx2"/>
                </a:solidFill>
                <a:latin typeface="Courier New"/>
                <a:cs typeface="Courier New"/>
              </a:rPr>
              <a:t>({name : 'Steve'})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Result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---------------------------------------------------------------------------------------------------------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{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"_id" : "56e72806d2bfd548633ecceb",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"name" : "Steve",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"email" : "</a:t>
            </a: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steve@gmail.com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"address" :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{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"city" : "New York",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   "state" : "NY"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  }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}</a:t>
            </a:r>
          </a:p>
          <a:p>
            <a:pPr marL="0" indent="0">
              <a:buNone/>
            </a:pPr>
            <a:endParaRPr lang="en-US" sz="1000" dirty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b="1" dirty="0" err="1">
                <a:solidFill>
                  <a:schemeClr val="tx2"/>
                </a:solidFill>
                <a:latin typeface="Courier New"/>
                <a:cs typeface="Courier New"/>
              </a:rPr>
              <a:t>Mongo.TestDb</a:t>
            </a:r>
            <a:r>
              <a:rPr lang="en-US" sz="1000" b="1" dirty="0">
                <a:solidFill>
                  <a:schemeClr val="tx2"/>
                </a:solidFill>
                <a:latin typeface="Courier New"/>
                <a:cs typeface="Courier New"/>
              </a:rPr>
              <a:t>&gt; </a:t>
            </a:r>
            <a:r>
              <a:rPr lang="en-US" sz="1000" b="1" dirty="0" err="1">
                <a:solidFill>
                  <a:schemeClr val="tx2"/>
                </a:solidFill>
                <a:latin typeface="Courier New"/>
                <a:cs typeface="Courier New"/>
              </a:rPr>
              <a:t>db.employees.deleteOne</a:t>
            </a:r>
            <a:r>
              <a:rPr lang="en-US" sz="1000" b="1" dirty="0">
                <a:solidFill>
                  <a:schemeClr val="tx2"/>
                </a:solidFill>
                <a:latin typeface="Courier New"/>
                <a:cs typeface="Courier New"/>
              </a:rPr>
              <a:t>({name : 'Bill'})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Result</a:t>
            </a:r>
          </a:p>
          <a:p>
            <a:pPr marL="0" indent="0">
              <a:buNone/>
            </a:pP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--------------------------------------------------------------</a:t>
            </a:r>
          </a:p>
          <a:p>
            <a:pPr marL="0" indent="0">
              <a:buNone/>
            </a:pP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AcknowledgedDeleteResult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{acknowledged : true, </a:t>
            </a:r>
            <a:r>
              <a:rPr lang="en-US" sz="1000" dirty="0" err="1" smtClean="0">
                <a:solidFill>
                  <a:schemeClr val="tx2"/>
                </a:solidFill>
                <a:latin typeface="Courier New"/>
                <a:cs typeface="Courier New"/>
              </a:rPr>
              <a:t>deleteCount</a:t>
            </a:r>
            <a:r>
              <a:rPr lang="en-US" sz="1000" dirty="0" smtClean="0">
                <a:solidFill>
                  <a:schemeClr val="tx2"/>
                </a:solidFill>
                <a:latin typeface="Courier New"/>
                <a:cs typeface="Courier New"/>
              </a:rPr>
              <a:t> : 1}</a:t>
            </a:r>
            <a:endParaRPr lang="en-US" sz="1000" dirty="0">
              <a:solidFill>
                <a:schemeClr val="tx2"/>
              </a:solidFill>
              <a:latin typeface="Courier New"/>
              <a:cs typeface="Courier New"/>
            </a:endParaRPr>
          </a:p>
        </p:txBody>
      </p:sp>
    </p:spTree>
    <p:extLst>
      <p:ext uri="{BB962C8B-B14F-4D97-AF65-F5344CB8AC3E}">
        <p14:creationId xmlns:p14="http://schemas.microsoft.com/office/powerpoint/2010/main" val="136107096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>
            <a:spLocks noGrp="1"/>
          </p:cNvSpPr>
          <p:nvPr>
            <p:ph type="title"/>
          </p:nvPr>
        </p:nvSpPr>
        <p:spPr>
          <a:xfrm>
            <a:off x="457200" y="213582"/>
            <a:ext cx="8229600" cy="714453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Mongo console			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457200" y="1098990"/>
            <a:ext cx="8229600" cy="5027173"/>
          </a:xfrm>
        </p:spPr>
        <p:txBody>
          <a:bodyPr>
            <a:normAutofit fontScale="62500" lnSpcReduction="20000"/>
          </a:bodyPr>
          <a:lstStyle/>
          <a:p>
            <a:r>
              <a:rPr lang="en-US" sz="3700" dirty="0" smtClean="0"/>
              <a:t>SDO generation from Mongo collection</a:t>
            </a:r>
          </a:p>
          <a:p>
            <a:pPr marL="0" indent="0">
              <a:buNone/>
            </a:pPr>
            <a:endParaRPr lang="en-US" sz="10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400" b="1" dirty="0" smtClean="0">
                <a:solidFill>
                  <a:schemeClr val="tx2"/>
                </a:solidFill>
                <a:latin typeface="Courier New"/>
                <a:cs typeface="Courier New"/>
              </a:rPr>
              <a:t>TestNode1&gt; use </a:t>
            </a:r>
            <a:r>
              <a:rPr lang="en-US" sz="14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endParaRPr lang="en-US" sz="1400" b="1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4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Mongo.EmployeesDB</a:t>
            </a:r>
            <a:r>
              <a:rPr lang="en-US" sz="1400" b="1" dirty="0" smtClean="0">
                <a:solidFill>
                  <a:schemeClr val="tx2"/>
                </a:solidFill>
                <a:latin typeface="Courier New"/>
                <a:cs typeface="Courier New"/>
              </a:rPr>
              <a:t>&gt; create </a:t>
            </a:r>
            <a:r>
              <a:rPr lang="en-US" sz="14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sdo</a:t>
            </a:r>
            <a:r>
              <a:rPr lang="en-US" sz="1400" b="1" dirty="0" smtClean="0">
                <a:solidFill>
                  <a:schemeClr val="tx2"/>
                </a:solidFill>
                <a:latin typeface="Courier New"/>
                <a:cs typeface="Courier New"/>
              </a:rPr>
              <a:t> from collection employees build types ('//' Employee, '//address' </a:t>
            </a:r>
            <a:r>
              <a:rPr lang="en-US" sz="1400" b="1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EmployeeAddress</a:t>
            </a:r>
            <a:r>
              <a:rPr lang="en-US" sz="1400" b="1" dirty="0" smtClean="0">
                <a:solidFill>
                  <a:schemeClr val="tx2"/>
                </a:solidFill>
                <a:latin typeface="Courier New"/>
                <a:cs typeface="Courier New"/>
              </a:rPr>
              <a:t>) ns sample replace archive employees replace package employees</a:t>
            </a:r>
          </a:p>
          <a:p>
            <a:pPr marL="0" indent="0">
              <a:buNone/>
            </a:pPr>
            <a:endParaRPr lang="en-US" sz="14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create </a:t>
            </a:r>
            <a:r>
              <a:rPr lang="en-US" sz="1400" dirty="0" err="1" smtClean="0">
                <a:solidFill>
                  <a:schemeClr val="tx2"/>
                </a:solidFill>
                <a:latin typeface="Courier New"/>
                <a:cs typeface="Courier New"/>
              </a:rPr>
              <a:t>sdo</a:t>
            </a: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 </a:t>
            </a:r>
            <a:r>
              <a:rPr lang="en-US" sz="1400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EmployeeAddress</a:t>
            </a:r>
            <a:endParaRPr lang="en-US" sz="14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as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{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   string city;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   string state;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}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namespace sample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replace archive </a:t>
            </a:r>
            <a:r>
              <a:rPr lang="en-US" sz="1400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employees.jar</a:t>
            </a:r>
            <a:endParaRPr lang="en-US" sz="14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replace package employees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ancestor object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description '’</a:t>
            </a:r>
          </a:p>
          <a:p>
            <a:pPr marL="0" indent="0">
              <a:buNone/>
            </a:pPr>
            <a:endParaRPr lang="en-US" sz="14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create </a:t>
            </a:r>
            <a:r>
              <a:rPr lang="en-US" sz="1400" dirty="0" err="1" smtClean="0">
                <a:solidFill>
                  <a:schemeClr val="tx2"/>
                </a:solidFill>
                <a:latin typeface="Courier New"/>
                <a:cs typeface="Courier New"/>
              </a:rPr>
              <a:t>sdo</a:t>
            </a: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 Employee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as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{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   string _id;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   string name;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   string email;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   </a:t>
            </a:r>
            <a:r>
              <a:rPr lang="en-US" sz="1400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EmployeeAddress</a:t>
            </a: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 address;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}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namespace sample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replace archive </a:t>
            </a:r>
            <a:r>
              <a:rPr lang="en-US" sz="1400" dirty="0" err="1" smtClean="0">
                <a:solidFill>
                  <a:schemeClr val="tx2"/>
                </a:solidFill>
                <a:latin typeface="Courier New"/>
                <a:cs typeface="Courier New"/>
              </a:rPr>
              <a:t>employees.jar</a:t>
            </a:r>
            <a:endParaRPr lang="en-US" sz="14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replace package employees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ancestor object</a:t>
            </a: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description '’</a:t>
            </a:r>
          </a:p>
          <a:p>
            <a:pPr marL="0" indent="0">
              <a:buNone/>
            </a:pPr>
            <a:endParaRPr lang="en-US" sz="1400" dirty="0" smtClean="0">
              <a:solidFill>
                <a:schemeClr val="tx2"/>
              </a:solidFill>
              <a:latin typeface="Courier New"/>
              <a:cs typeface="Courier New"/>
            </a:endParaRPr>
          </a:p>
          <a:p>
            <a:pPr marL="0" indent="0">
              <a:buNone/>
            </a:pPr>
            <a:r>
              <a:rPr lang="en-US" sz="1400" dirty="0" smtClean="0">
                <a:solidFill>
                  <a:schemeClr val="tx2"/>
                </a:solidFill>
                <a:latin typeface="Courier New"/>
                <a:cs typeface="Courier New"/>
              </a:rPr>
              <a:t>OK</a:t>
            </a:r>
          </a:p>
        </p:txBody>
      </p:sp>
    </p:spTree>
    <p:extLst>
      <p:ext uri="{BB962C8B-B14F-4D97-AF65-F5344CB8AC3E}">
        <p14:creationId xmlns:p14="http://schemas.microsoft.com/office/powerpoint/2010/main" val="28131614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5241</TotalTime>
  <Words>2699</Words>
  <Application>Microsoft Macintosh PowerPoint</Application>
  <PresentationFormat>On-screen Show (4:3)</PresentationFormat>
  <Paragraphs>408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StreamScape Mongo DB Connector</vt:lpstr>
      <vt:lpstr>Content</vt:lpstr>
      <vt:lpstr>Mongo configuration  </vt:lpstr>
      <vt:lpstr>Mongo configuration  </vt:lpstr>
      <vt:lpstr>Mongo console   </vt:lpstr>
      <vt:lpstr>Mongo console   </vt:lpstr>
      <vt:lpstr>Mongo console   </vt:lpstr>
      <vt:lpstr>Mongo console   </vt:lpstr>
      <vt:lpstr>Mongo console   </vt:lpstr>
      <vt:lpstr>Mongo servers in Dataspace </vt:lpstr>
      <vt:lpstr>Mongo servers in Dataspace </vt:lpstr>
      <vt:lpstr>Mongo servers in Dataspace </vt:lpstr>
      <vt:lpstr>Mongo servers in Dataspace </vt:lpstr>
      <vt:lpstr>Mongo servers in Dataspace </vt:lpstr>
      <vt:lpstr>Mongo servers in Dataspace functions</vt:lpstr>
      <vt:lpstr>Mongo servers in Dataspace functions</vt:lpstr>
      <vt:lpstr>Mongo servers in Dataspace functions</vt:lpstr>
    </vt:vector>
  </TitlesOfParts>
  <Company>home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StreamScape Mongo DB Connector</dc:title>
  <dc:creator>Nikita Kutuzov</dc:creator>
  <cp:lastModifiedBy>Nikita Kutuzov</cp:lastModifiedBy>
  <cp:revision>31</cp:revision>
  <dcterms:created xsi:type="dcterms:W3CDTF">2016-03-14T20:21:42Z</dcterms:created>
  <dcterms:modified xsi:type="dcterms:W3CDTF">2016-03-18T11:42:51Z</dcterms:modified>
</cp:coreProperties>
</file>

<file path=docProps/thumbnail.jpeg>
</file>