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1" r:id="rId4"/>
    <p:sldId id="262" r:id="rId5"/>
    <p:sldId id="259" r:id="rId6"/>
    <p:sldId id="270" r:id="rId7"/>
    <p:sldId id="260" r:id="rId8"/>
    <p:sldId id="264" r:id="rId9"/>
    <p:sldId id="267" r:id="rId10"/>
    <p:sldId id="265" r:id="rId11"/>
    <p:sldId id="266" r:id="rId12"/>
    <p:sldId id="268" r:id="rId13"/>
    <p:sldId id="273" r:id="rId14"/>
    <p:sldId id="274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95" autoAdjust="0"/>
  </p:normalViewPr>
  <p:slideViewPr>
    <p:cSldViewPr snapToGrid="0" snapToObjects="1">
      <p:cViewPr varScale="1">
        <p:scale>
          <a:sx n="104" d="100"/>
          <a:sy n="104" d="100"/>
        </p:scale>
        <p:origin x="-17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2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5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9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3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1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4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1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7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4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7E45B-1A27-154D-A930-57E5CC48C76E}" type="datetimeFigureOut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7D5B6-8AB9-C748-A3A3-68BDBB113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0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StreamScape</a:t>
            </a:r>
            <a:r>
              <a:rPr lang="en-US" dirty="0" smtClean="0"/>
              <a:t> Mongo DB Connector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2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</a:t>
            </a:r>
            <a:r>
              <a:rPr lang="en-US" dirty="0" smtClean="0"/>
              <a:t>o servers in </a:t>
            </a:r>
            <a:r>
              <a:rPr lang="en-US" dirty="0" err="1" smtClean="0"/>
              <a:t>Dataspace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Dataspace</a:t>
            </a:r>
            <a:r>
              <a:rPr lang="en-US" sz="2600" dirty="0" smtClean="0"/>
              <a:t> creation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create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dataspace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type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r>
              <a:rPr lang="en-US" sz="2600" dirty="0"/>
              <a:t>Mongo server creation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use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create virtual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nosql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server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using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start server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list servers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NAME              ROLE          Type   Factory            Started  State      Invalid  Last Error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  ------------  -----  -----------------  -------  ---------  -------  ----------</a:t>
            </a:r>
          </a:p>
          <a:p>
            <a:pPr marL="0" indent="0">
              <a:buNone/>
            </a:pP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	NOSQL Server  Mongo  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x        CONNECTED</a:t>
            </a:r>
            <a:endParaRPr lang="en-US" sz="1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17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</a:t>
            </a:r>
            <a:r>
              <a:rPr lang="en-US" dirty="0" smtClean="0"/>
              <a:t>o servers in </a:t>
            </a:r>
            <a:r>
              <a:rPr lang="en-US" dirty="0" err="1" smtClean="0"/>
              <a:t>Dataspace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r>
              <a:rPr lang="en-US" sz="2600" dirty="0"/>
              <a:t>CRUD</a:t>
            </a:r>
            <a:r>
              <a:rPr lang="en-US" sz="2600" dirty="0" smtClean="0"/>
              <a:t> Operations: find with iterator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iterator iterator =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.query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db.employees.findOfType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('Employee'))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Employee employee =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iterator.next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select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employee.name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employee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Mike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employee =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iterator.next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select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employee.name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employee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Steve</a:t>
            </a:r>
          </a:p>
        </p:txBody>
      </p:sp>
    </p:spTree>
    <p:extLst>
      <p:ext uri="{BB962C8B-B14F-4D97-AF65-F5344CB8AC3E}">
        <p14:creationId xmlns:p14="http://schemas.microsoft.com/office/powerpoint/2010/main" val="119227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</a:t>
            </a:r>
            <a:r>
              <a:rPr lang="en-US" dirty="0" smtClean="0"/>
              <a:t>o servers in </a:t>
            </a:r>
            <a:r>
              <a:rPr lang="en-US" dirty="0" err="1" smtClean="0"/>
              <a:t>Dataspace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CRUD Operations: insert, find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Employee e = new Employee()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e.name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'John’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e.email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'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john@gmail.com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’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e.address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new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EmployeeAddress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e.address.city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'LA’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e.address.state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'CA”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.query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db.employees.insertOne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(e))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Employee employee =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.query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db.employees.find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'John'}).first())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select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toJSON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(employee, true)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C1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"Employee" :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"_id" : "56e732f3d2bfd557ece0eba3",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"name" : "John",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"email" : "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john@gmail.com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"address" :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   "city" : "LA",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   "state" : "CA"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1982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</a:t>
            </a:r>
            <a:r>
              <a:rPr lang="en-US" dirty="0" smtClean="0"/>
              <a:t>o servers in </a:t>
            </a:r>
            <a:r>
              <a:rPr lang="en-US" dirty="0" err="1" smtClean="0"/>
              <a:t>Dataspace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Assigning </a:t>
            </a:r>
            <a:r>
              <a:rPr lang="en-US" sz="2600" dirty="0" err="1" smtClean="0"/>
              <a:t>dbstats</a:t>
            </a:r>
            <a:r>
              <a:rPr lang="en-US" sz="2600" dirty="0" smtClean="0"/>
              <a:t> command result into variable</a:t>
            </a:r>
          </a:p>
          <a:p>
            <a:pPr marL="0" indent="0">
              <a:buNone/>
            </a:pPr>
            <a:r>
              <a:rPr lang="en-US" sz="1800" dirty="0" smtClean="0"/>
              <a:t>Firstly create SDO that describes </a:t>
            </a:r>
            <a:r>
              <a:rPr lang="en-US" sz="1800" dirty="0" err="1" smtClean="0"/>
              <a:t>dbstats</a:t>
            </a:r>
            <a:r>
              <a:rPr lang="en-US" sz="1800" dirty="0" smtClean="0"/>
              <a:t> command result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set delimiter $$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create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sdo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as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{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string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collections;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objects;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avgObjSize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storageSize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numExtents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indexes;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indexSize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fileSize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nsSizeMB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map(string,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)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extentFreeList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map(string,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)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dataFileVersion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    float ok;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}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namespace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replace archive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replace package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    &gt; $$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OK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set delimiter $$</a:t>
            </a:r>
          </a:p>
        </p:txBody>
      </p:sp>
    </p:spTree>
    <p:extLst>
      <p:ext uri="{BB962C8B-B14F-4D97-AF65-F5344CB8AC3E}">
        <p14:creationId xmlns:p14="http://schemas.microsoft.com/office/powerpoint/2010/main" val="3960735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</a:t>
            </a:r>
            <a:r>
              <a:rPr lang="en-US" dirty="0" smtClean="0"/>
              <a:t>o servers in </a:t>
            </a:r>
            <a:r>
              <a:rPr lang="en-US" dirty="0" err="1" smtClean="0"/>
              <a:t>Dataspace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Assigning </a:t>
            </a:r>
            <a:r>
              <a:rPr lang="en-US" sz="2800" dirty="0" err="1" smtClean="0"/>
              <a:t>dbstats</a:t>
            </a:r>
            <a:r>
              <a:rPr lang="en-US" sz="2800" dirty="0" smtClean="0"/>
              <a:t> command result into variable</a:t>
            </a:r>
          </a:p>
          <a:p>
            <a:pPr marL="0" indent="0">
              <a:buNone/>
            </a:pPr>
            <a:r>
              <a:rPr lang="en-US" sz="1900" dirty="0" smtClean="0"/>
              <a:t>Execute </a:t>
            </a:r>
            <a:r>
              <a:rPr lang="en-US" sz="1900" dirty="0" err="1" smtClean="0"/>
              <a:t>dbstats</a:t>
            </a:r>
            <a:r>
              <a:rPr lang="en-US" sz="1900" dirty="0" smtClean="0"/>
              <a:t> command and assign result into </a:t>
            </a:r>
            <a:r>
              <a:rPr lang="en-US" sz="1900" dirty="0" err="1" smtClean="0"/>
              <a:t>DbStats</a:t>
            </a:r>
            <a:r>
              <a:rPr lang="en-US" sz="1900" dirty="0" smtClean="0"/>
              <a:t> variable. </a:t>
            </a:r>
            <a:endParaRPr lang="en-US" sz="1900" dirty="0" smtClean="0"/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=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MongoServer.query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db.runCommand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1, scope : 1}))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select dbs.&lt;tab&gt;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+-- Elements ---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|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string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collections :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objects :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avgObjSize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float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float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storageSize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float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numExtents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indexes :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indexSize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float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fileSize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float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nsSizeMB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extentFreeList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map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dataFileVersion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map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    +- ok : float</a:t>
            </a:r>
          </a:p>
          <a:p>
            <a:pPr marL="0" indent="0">
              <a:buNone/>
            </a:pPr>
            <a:endParaRPr lang="en-US" sz="10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select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dbs.db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</a:t>
            </a: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EmployeesDB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41780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servers in </a:t>
            </a:r>
            <a:r>
              <a:rPr lang="en-US" dirty="0" err="1" smtClean="0"/>
              <a:t>Dataspace</a:t>
            </a:r>
            <a:r>
              <a:rPr lang="en-US" dirty="0" smtClean="0"/>
              <a:t> functions</a:t>
            </a:r>
            <a:endParaRPr 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We create simple function that reads employees from mongo collection and raise data events with Employee obje</a:t>
            </a:r>
            <a:r>
              <a:rPr lang="en-US" sz="1600" dirty="0" smtClean="0"/>
              <a:t>cts</a:t>
            </a:r>
            <a:r>
              <a:rPr lang="en-US" sz="1600" dirty="0" smtClean="0"/>
              <a:t>.</a:t>
            </a:r>
            <a:endParaRPr lang="en-US" sz="2600" dirty="0" smtClean="0"/>
          </a:p>
          <a:p>
            <a:r>
              <a:rPr lang="en-US" sz="2600" dirty="0" smtClean="0"/>
              <a:t>Create data event</a:t>
            </a:r>
          </a:p>
          <a:p>
            <a:pPr marL="0" indent="0">
              <a:buNone/>
            </a:pPr>
            <a:endParaRPr lang="en-US" sz="9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9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</a:t>
            </a:r>
            <a:r>
              <a:rPr lang="en-US" sz="900" b="1" dirty="0">
                <a:solidFill>
                  <a:schemeClr val="tx2"/>
                </a:solidFill>
                <a:latin typeface="Courier New"/>
                <a:cs typeface="Courier New"/>
              </a:rPr>
              <a:t>&gt; create event prototype [</a:t>
            </a:r>
            <a:r>
              <a:rPr lang="en-US" sz="900" b="1" dirty="0" err="1">
                <a:solidFill>
                  <a:schemeClr val="tx2"/>
                </a:solidFill>
                <a:latin typeface="Courier New"/>
                <a:cs typeface="Courier New"/>
              </a:rPr>
              <a:t>event.data.employee</a:t>
            </a:r>
            <a:r>
              <a:rPr lang="en-US" sz="900" b="1" dirty="0">
                <a:solidFill>
                  <a:schemeClr val="tx2"/>
                </a:solidFill>
                <a:latin typeface="Courier New"/>
                <a:cs typeface="Courier New"/>
              </a:rPr>
              <a:t>] model </a:t>
            </a:r>
            <a:r>
              <a:rPr lang="en-US" sz="900" b="1" dirty="0" err="1">
                <a:solidFill>
                  <a:schemeClr val="tx2"/>
                </a:solidFill>
                <a:latin typeface="Courier New"/>
                <a:cs typeface="Courier New"/>
              </a:rPr>
              <a:t>DataEvent</a:t>
            </a:r>
            <a:r>
              <a:rPr lang="en-US" sz="900" b="1" dirty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900" b="1" dirty="0" err="1">
                <a:solidFill>
                  <a:schemeClr val="tx2"/>
                </a:solidFill>
                <a:latin typeface="Courier New"/>
                <a:cs typeface="Courier New"/>
              </a:rPr>
              <a:t>semantic_type</a:t>
            </a:r>
            <a:r>
              <a:rPr lang="en-US" sz="900" b="1" dirty="0">
                <a:solidFill>
                  <a:schemeClr val="tx2"/>
                </a:solidFill>
                <a:latin typeface="Courier New"/>
                <a:cs typeface="Courier New"/>
              </a:rPr>
              <a:t> Employee</a:t>
            </a:r>
          </a:p>
          <a:p>
            <a:pPr marL="0" indent="0">
              <a:buNone/>
            </a:pPr>
            <a:endParaRPr lang="en-US" sz="9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r>
              <a:rPr lang="en-US" sz="2600" dirty="0"/>
              <a:t>Create </a:t>
            </a:r>
            <a:r>
              <a:rPr lang="en-US" sz="2600" dirty="0" smtClean="0"/>
              <a:t>event table to collect events raised from function</a:t>
            </a:r>
            <a:endParaRPr lang="en-US" sz="2600" dirty="0"/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use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create memory event table employees constrained by [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event.data.employee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] with source event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async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 consumer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48352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servers in </a:t>
            </a:r>
            <a:r>
              <a:rPr lang="en-US" dirty="0" err="1" smtClean="0"/>
              <a:t>Dataspace</a:t>
            </a:r>
            <a:r>
              <a:rPr lang="en-US" dirty="0" smtClean="0"/>
              <a:t> functions</a:t>
            </a:r>
            <a:endParaRPr 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55000" lnSpcReduction="20000"/>
          </a:bodyPr>
          <a:lstStyle/>
          <a:p>
            <a:r>
              <a:rPr lang="en-US" sz="4700" dirty="0" smtClean="0"/>
              <a:t>Create function</a:t>
            </a:r>
            <a:endParaRPr lang="en-US" sz="47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9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900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&gt; set delimiter $$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create function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readAndRaiseEmployees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() returns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as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{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iterator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iter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=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MongoServer.query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db.employees.findOfType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('Employee'));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try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{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int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counter = 0;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while(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iter.hasNext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())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{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    counter++; 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    Employee employee =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iter.next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   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DataEvent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e = new [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event.data.employee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];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   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e.setData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(employee);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    raise event e;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}</a:t>
            </a:r>
          </a:p>
          <a:p>
            <a:pPr marL="0" indent="0">
              <a:buNone/>
            </a:pPr>
            <a:endParaRPr lang="en-US" sz="19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return counter;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}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finally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{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    </a:t>
            </a:r>
            <a:r>
              <a:rPr lang="en-US" sz="1900" dirty="0" err="1">
                <a:solidFill>
                  <a:schemeClr val="tx2"/>
                </a:solidFill>
                <a:latin typeface="Courier New"/>
                <a:cs typeface="Courier New"/>
              </a:rPr>
              <a:t>iter.close</a:t>
            </a: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    }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tx2"/>
                </a:solidFill>
                <a:latin typeface="Courier New"/>
                <a:cs typeface="Courier New"/>
              </a:rPr>
              <a:t>$</a:t>
            </a:r>
            <a:r>
              <a:rPr lang="en-US" sz="1900" dirty="0" smtClean="0">
                <a:solidFill>
                  <a:schemeClr val="tx2"/>
                </a:solidFill>
                <a:latin typeface="Courier New"/>
                <a:cs typeface="Courier New"/>
              </a:rPr>
              <a:t>$</a:t>
            </a:r>
          </a:p>
          <a:p>
            <a:pPr marL="0" indent="0">
              <a:buNone/>
            </a:pPr>
            <a:r>
              <a:rPr lang="en-US" sz="1900" dirty="0" err="1" smtClean="0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1900" dirty="0" smtClean="0">
                <a:solidFill>
                  <a:schemeClr val="tx2"/>
                </a:solidFill>
                <a:latin typeface="Courier New"/>
                <a:cs typeface="Courier New"/>
              </a:rPr>
              <a:t>&gt; set delimiter $$</a:t>
            </a:r>
          </a:p>
          <a:p>
            <a:pPr marL="0" indent="0">
              <a:buNone/>
            </a:pPr>
            <a:endParaRPr lang="en-US" sz="19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91522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servers in </a:t>
            </a:r>
            <a:r>
              <a:rPr lang="en-US" dirty="0" err="1" smtClean="0"/>
              <a:t>Dataspace</a:t>
            </a:r>
            <a:r>
              <a:rPr lang="en-US" dirty="0" smtClean="0"/>
              <a:t> functions</a:t>
            </a:r>
            <a:endParaRPr lang="en-US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32500" lnSpcReduction="20000"/>
          </a:bodyPr>
          <a:lstStyle/>
          <a:p>
            <a:r>
              <a:rPr lang="en-US" sz="6500" dirty="0" smtClean="0"/>
              <a:t>Call function</a:t>
            </a:r>
            <a:endParaRPr lang="en-US" sz="65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3400" b="1" dirty="0" err="1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3400" b="1" dirty="0">
                <a:solidFill>
                  <a:schemeClr val="tx2"/>
                </a:solidFill>
                <a:latin typeface="Courier New"/>
                <a:cs typeface="Courier New"/>
              </a:rPr>
              <a:t>&gt; call </a:t>
            </a:r>
            <a:r>
              <a:rPr lang="en-US" sz="3400" b="1" dirty="0" err="1">
                <a:solidFill>
                  <a:schemeClr val="tx2"/>
                </a:solidFill>
                <a:latin typeface="Courier New"/>
                <a:cs typeface="Courier New"/>
              </a:rPr>
              <a:t>readAndRaiseEmployees</a:t>
            </a:r>
            <a:r>
              <a:rPr lang="en-US" sz="3400" b="1" dirty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endParaRPr lang="en-US" sz="34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@p0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---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3</a:t>
            </a:r>
          </a:p>
          <a:p>
            <a:pPr marL="0" indent="0">
              <a:buNone/>
            </a:pPr>
            <a:endParaRPr lang="en-US" sz="11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6500" dirty="0"/>
              <a:t>Check </a:t>
            </a:r>
            <a:r>
              <a:rPr lang="en-US" sz="6500" dirty="0" smtClean="0"/>
              <a:t>results</a:t>
            </a:r>
          </a:p>
          <a:p>
            <a:pPr marL="0" indent="0">
              <a:buNone/>
            </a:pPr>
            <a:r>
              <a:rPr lang="en-US" sz="3400" b="1" dirty="0" err="1">
                <a:solidFill>
                  <a:schemeClr val="tx2"/>
                </a:solidFill>
                <a:latin typeface="Courier New"/>
                <a:cs typeface="Courier New"/>
              </a:rPr>
              <a:t>TSPACE.MongoConnector</a:t>
            </a:r>
            <a:r>
              <a:rPr lang="en-US" sz="3400" b="1" dirty="0">
                <a:solidFill>
                  <a:schemeClr val="tx2"/>
                </a:solidFill>
                <a:latin typeface="Courier New"/>
                <a:cs typeface="Courier New"/>
              </a:rPr>
              <a:t>&gt; select </a:t>
            </a:r>
            <a:r>
              <a:rPr lang="en-US" sz="3400" b="1" dirty="0" err="1">
                <a:solidFill>
                  <a:schemeClr val="tx2"/>
                </a:solidFill>
                <a:latin typeface="Courier New"/>
                <a:cs typeface="Courier New"/>
              </a:rPr>
              <a:t>Event.getData</a:t>
            </a:r>
            <a:r>
              <a:rPr lang="en-US" sz="3400" b="1" dirty="0">
                <a:solidFill>
                  <a:schemeClr val="tx2"/>
                </a:solidFill>
                <a:latin typeface="Courier New"/>
                <a:cs typeface="Courier New"/>
              </a:rPr>
              <a:t>() from employees</a:t>
            </a:r>
          </a:p>
          <a:p>
            <a:pPr marL="0" indent="0">
              <a:buNone/>
            </a:pPr>
            <a:endParaRPr lang="en-US" sz="34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C1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-----------------------------------------------------------------------------------------------</a:t>
            </a:r>
            <a:r>
              <a:rPr lang="en-US" sz="3400" dirty="0" smtClean="0">
                <a:solidFill>
                  <a:schemeClr val="tx2"/>
                </a:solidFill>
                <a:latin typeface="Courier New"/>
                <a:cs typeface="Courier New"/>
              </a:rPr>
              <a:t>- {</a:t>
            </a:r>
            <a:endParaRPr lang="en-US" sz="34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"Employee" :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{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"_id" : "56e72751d2bfd548633eccea",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"name" : "Mike",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"email" : "</a:t>
            </a:r>
            <a:r>
              <a:rPr lang="en-US" sz="3400" dirty="0" err="1">
                <a:solidFill>
                  <a:schemeClr val="tx2"/>
                </a:solidFill>
                <a:latin typeface="Courier New"/>
                <a:cs typeface="Courier New"/>
              </a:rPr>
              <a:t>mike@gmail.com</a:t>
            </a: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",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"address" :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{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   "city" : "New York",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   "state" : "NY"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   }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   </a:t>
            </a:r>
            <a:r>
              <a:rPr lang="en-US" sz="34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  <a:latin typeface="Courier New"/>
                <a:cs typeface="Courier New"/>
              </a:rPr>
              <a:t>	….</a:t>
            </a:r>
            <a:endParaRPr lang="en-US" sz="34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endParaRPr lang="en-US" sz="40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573453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Mongo server connections configuration using </a:t>
            </a:r>
            <a:r>
              <a:rPr lang="en-US" sz="2600" dirty="0" err="1" smtClean="0"/>
              <a:t>ClientFactory</a:t>
            </a:r>
            <a:endParaRPr lang="en-US" sz="2600" dirty="0" smtClean="0"/>
          </a:p>
          <a:p>
            <a:r>
              <a:rPr lang="en-US" sz="2600" dirty="0" smtClean="0"/>
              <a:t>Mongo console in </a:t>
            </a:r>
            <a:r>
              <a:rPr lang="en-US" sz="2600" dirty="0" err="1" smtClean="0"/>
              <a:t>ClientFactory</a:t>
            </a:r>
            <a:r>
              <a:rPr lang="en-US" sz="2600" dirty="0" smtClean="0"/>
              <a:t> context</a:t>
            </a:r>
          </a:p>
          <a:p>
            <a:r>
              <a:rPr lang="en-US" sz="2600" dirty="0" smtClean="0"/>
              <a:t>Mongo servers in </a:t>
            </a:r>
            <a:r>
              <a:rPr lang="en-US" sz="2600" dirty="0" err="1" smtClean="0"/>
              <a:t>Dataspace</a:t>
            </a:r>
            <a:r>
              <a:rPr lang="en-US" sz="2600" dirty="0" smtClean="0"/>
              <a:t> context</a:t>
            </a:r>
          </a:p>
          <a:p>
            <a:r>
              <a:rPr lang="en-US" sz="2600" dirty="0" smtClean="0"/>
              <a:t>Using Mongo server in </a:t>
            </a:r>
            <a:r>
              <a:rPr lang="en-US" sz="2600" dirty="0" err="1" smtClean="0"/>
              <a:t>Dataspace</a:t>
            </a:r>
            <a:r>
              <a:rPr lang="en-US" sz="2600" dirty="0" smtClean="0"/>
              <a:t> functions</a:t>
            </a:r>
          </a:p>
          <a:p>
            <a:pPr marL="0" indent="0">
              <a:buNone/>
            </a:pPr>
            <a:endParaRPr lang="en-US" sz="12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77601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configuration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stmongo.jar</a:t>
            </a:r>
            <a:r>
              <a:rPr lang="en-US" sz="2600" dirty="0" smtClean="0"/>
              <a:t> should be placed at .</a:t>
            </a:r>
            <a:r>
              <a:rPr lang="en-US" sz="2600" dirty="0" err="1" smtClean="0"/>
              <a:t>tfcache</a:t>
            </a:r>
            <a:r>
              <a:rPr lang="en-US" sz="2600" dirty="0" smtClean="0"/>
              <a:t>/</a:t>
            </a:r>
            <a:r>
              <a:rPr lang="en-US" sz="2600" dirty="0" err="1" smtClean="0"/>
              <a:t>ext</a:t>
            </a:r>
            <a:endParaRPr lang="en-US" sz="2600" dirty="0" smtClean="0"/>
          </a:p>
          <a:p>
            <a:r>
              <a:rPr lang="en-US" sz="2600" dirty="0" smtClean="0"/>
              <a:t>Mongo client factory should be created and placed at .</a:t>
            </a:r>
            <a:r>
              <a:rPr lang="en-US" sz="2600" dirty="0" err="1" smtClean="0"/>
              <a:t>tfcache</a:t>
            </a:r>
            <a:r>
              <a:rPr lang="en-US" sz="2600" dirty="0" smtClean="0"/>
              <a:t>/clients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 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create client connection factory Mongo.EmployeesDB1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connection class name   '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com.streamscape.lib.nosql.mongo.client.MongoClientConnection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' 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url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'localhost:27017'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set properties(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description = 'Client Mongo Factory',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defaultUser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'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mongouser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',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defaultPassword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’encoded password',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isReliable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true,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checkInterval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10000,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connectionTimeout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10,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reconnectionRetries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= -1) 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add properties 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database='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EmployeesDB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',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useFastCodec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= 'true',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minHeartbeatFrequency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='10000',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serverSelectionTimeout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= '10000’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)</a:t>
            </a:r>
            <a:endParaRPr lang="en-US" sz="12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87805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configuration		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&lt;?xml version="1.0"?&gt;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&lt;</a:t>
            </a:r>
            <a:r>
              <a:rPr lang="en-US" sz="1200" dirty="0" err="1" smtClean="0">
                <a:latin typeface="Courier New"/>
                <a:cs typeface="Courier New"/>
              </a:rPr>
              <a:t>ClientFactory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defaultUserId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  <a:r>
              <a:rPr lang="en-US" sz="1200" dirty="0" err="1" smtClean="0">
                <a:latin typeface="Courier New"/>
                <a:cs typeface="Courier New"/>
              </a:rPr>
              <a:t>mongouser</a:t>
            </a:r>
            <a:r>
              <a:rPr lang="en-US" sz="1200" dirty="0" smtClean="0">
                <a:latin typeface="Courier New"/>
                <a:cs typeface="Courier New"/>
              </a:rPr>
              <a:t>&lt;/</a:t>
            </a:r>
            <a:r>
              <a:rPr lang="en-US" sz="1200" dirty="0" err="1" smtClean="0">
                <a:latin typeface="Courier New"/>
                <a:cs typeface="Courier New"/>
              </a:rPr>
              <a:t>defaultUserId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defaultPassword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  <a:r>
              <a:rPr lang="en-US" sz="1200" dirty="0" err="1" smtClean="0">
                <a:latin typeface="Courier New"/>
                <a:cs typeface="Courier New"/>
              </a:rPr>
              <a:t>encodedpassword</a:t>
            </a:r>
            <a:r>
              <a:rPr lang="en-US" sz="1200" dirty="0" smtClean="0">
                <a:latin typeface="Courier New"/>
                <a:cs typeface="Courier New"/>
              </a:rPr>
              <a:t>&lt;/</a:t>
            </a:r>
            <a:r>
              <a:rPr lang="en-US" sz="1200" dirty="0" err="1" smtClean="0">
                <a:latin typeface="Courier New"/>
                <a:cs typeface="Courier New"/>
              </a:rPr>
              <a:t>defaultPassword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isReliable</a:t>
            </a:r>
            <a:r>
              <a:rPr lang="en-US" sz="1200" dirty="0" smtClean="0">
                <a:latin typeface="Courier New"/>
                <a:cs typeface="Courier New"/>
              </a:rPr>
              <a:t>&gt;true&lt;/</a:t>
            </a:r>
            <a:r>
              <a:rPr lang="en-US" sz="1200" dirty="0" err="1" smtClean="0">
                <a:latin typeface="Courier New"/>
                <a:cs typeface="Courier New"/>
              </a:rPr>
              <a:t>isReliable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factoryType</a:t>
            </a:r>
            <a:r>
              <a:rPr lang="en-US" sz="1200" dirty="0" smtClean="0">
                <a:latin typeface="Courier New"/>
                <a:cs typeface="Courier New"/>
              </a:rPr>
              <a:t>&gt;Mongo&lt;/</a:t>
            </a:r>
            <a:r>
              <a:rPr lang="en-US" sz="1200" dirty="0" err="1" smtClean="0">
                <a:latin typeface="Courier New"/>
                <a:cs typeface="Courier New"/>
              </a:rPr>
              <a:t>factoryType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factoryName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  <a:r>
              <a:rPr lang="en-US" sz="1200" dirty="0" err="1" smtClean="0">
                <a:latin typeface="Courier New"/>
                <a:cs typeface="Courier New"/>
              </a:rPr>
              <a:t>EmployeesDB</a:t>
            </a:r>
            <a:r>
              <a:rPr lang="en-US" sz="1200" dirty="0" smtClean="0">
                <a:latin typeface="Courier New"/>
                <a:cs typeface="Courier New"/>
              </a:rPr>
              <a:t>&lt;/</a:t>
            </a:r>
            <a:r>
              <a:rPr lang="en-US" sz="1200" dirty="0" err="1" smtClean="0">
                <a:latin typeface="Courier New"/>
                <a:cs typeface="Courier New"/>
              </a:rPr>
              <a:t>factoryName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factoryDesc</a:t>
            </a:r>
            <a:r>
              <a:rPr lang="en-US" sz="1200" dirty="0" smtClean="0">
                <a:latin typeface="Courier New"/>
                <a:cs typeface="Courier New"/>
              </a:rPr>
              <a:t>&gt;Mongo Client Connection factory to </a:t>
            </a:r>
            <a:r>
              <a:rPr lang="en-US" sz="1200" dirty="0" err="1" smtClean="0">
                <a:latin typeface="Courier New"/>
                <a:cs typeface="Courier New"/>
              </a:rPr>
              <a:t>EmployeesDB</a:t>
            </a:r>
            <a:r>
              <a:rPr lang="en-US" sz="1200" dirty="0" smtClean="0">
                <a:latin typeface="Courier New"/>
                <a:cs typeface="Courier New"/>
              </a:rPr>
              <a:t> database&lt;/</a:t>
            </a:r>
            <a:r>
              <a:rPr lang="en-US" sz="1200" dirty="0" err="1" smtClean="0">
                <a:latin typeface="Courier New"/>
                <a:cs typeface="Courier New"/>
              </a:rPr>
              <a:t>factoryDesc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checkInterval</a:t>
            </a:r>
            <a:r>
              <a:rPr lang="en-US" sz="1200" dirty="0" smtClean="0">
                <a:latin typeface="Courier New"/>
                <a:cs typeface="Courier New"/>
              </a:rPr>
              <a:t>&gt;10000&lt;/</a:t>
            </a:r>
            <a:r>
              <a:rPr lang="en-US" sz="1200" dirty="0" err="1" smtClean="0">
                <a:latin typeface="Courier New"/>
                <a:cs typeface="Courier New"/>
              </a:rPr>
              <a:t>checkInterval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reconnectRetries</a:t>
            </a:r>
            <a:r>
              <a:rPr lang="en-US" sz="1200" dirty="0" smtClean="0">
                <a:latin typeface="Courier New"/>
                <a:cs typeface="Courier New"/>
              </a:rPr>
              <a:t>&gt;-1&lt;/</a:t>
            </a:r>
            <a:r>
              <a:rPr lang="en-US" sz="1200" dirty="0" err="1" smtClean="0">
                <a:latin typeface="Courier New"/>
                <a:cs typeface="Courier New"/>
              </a:rPr>
              <a:t>reconnectRetries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connectionTimeout</a:t>
            </a:r>
            <a:r>
              <a:rPr lang="en-US" sz="1200" dirty="0" smtClean="0">
                <a:latin typeface="Courier New"/>
                <a:cs typeface="Courier New"/>
              </a:rPr>
              <a:t>&gt;10&lt;/</a:t>
            </a:r>
            <a:r>
              <a:rPr lang="en-US" sz="1200" dirty="0" err="1" smtClean="0">
                <a:latin typeface="Courier New"/>
                <a:cs typeface="Courier New"/>
              </a:rPr>
              <a:t>connectionTimeout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className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  <a:r>
              <a:rPr lang="en-US" sz="1200" dirty="0" err="1" smtClean="0">
                <a:latin typeface="Courier New"/>
                <a:cs typeface="Courier New"/>
              </a:rPr>
              <a:t>com.streamscape.lib.nosql.mongo.client.MongoClientConnection</a:t>
            </a:r>
            <a:r>
              <a:rPr lang="en-US" sz="1200" dirty="0" smtClean="0">
                <a:latin typeface="Courier New"/>
                <a:cs typeface="Courier New"/>
              </a:rPr>
              <a:t>&lt;/</a:t>
            </a:r>
            <a:r>
              <a:rPr lang="en-US" sz="1200" dirty="0" err="1" smtClean="0">
                <a:latin typeface="Courier New"/>
                <a:cs typeface="Courier New"/>
              </a:rPr>
              <a:t>className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validatorClassName</a:t>
            </a:r>
            <a:r>
              <a:rPr lang="en-US" sz="1200" dirty="0" smtClean="0">
                <a:latin typeface="Courier New"/>
                <a:cs typeface="Courier New"/>
              </a:rPr>
              <a:t>&gt;&lt;/</a:t>
            </a:r>
            <a:r>
              <a:rPr lang="en-US" sz="1200" dirty="0" err="1" smtClean="0">
                <a:latin typeface="Courier New"/>
                <a:cs typeface="Courier New"/>
              </a:rPr>
              <a:t>validatorClassName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url</a:t>
            </a:r>
            <a:r>
              <a:rPr lang="en-US" sz="1200" dirty="0" smtClean="0">
                <a:latin typeface="Courier New"/>
                <a:cs typeface="Courier New"/>
              </a:rPr>
              <a:t>&gt;localhost:27017&lt;/</a:t>
            </a:r>
            <a:r>
              <a:rPr lang="en-US" sz="1200" dirty="0" err="1" smtClean="0">
                <a:latin typeface="Courier New"/>
                <a:cs typeface="Courier New"/>
              </a:rPr>
              <a:t>url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minorVersion</a:t>
            </a:r>
            <a:r>
              <a:rPr lang="en-US" sz="1200" dirty="0" smtClean="0">
                <a:latin typeface="Courier New"/>
                <a:cs typeface="Courier New"/>
              </a:rPr>
              <a:t>&gt;1&lt;/</a:t>
            </a:r>
            <a:r>
              <a:rPr lang="en-US" sz="1200" dirty="0" err="1" smtClean="0">
                <a:latin typeface="Courier New"/>
                <a:cs typeface="Courier New"/>
              </a:rPr>
              <a:t>minorVersion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majorVersion</a:t>
            </a:r>
            <a:r>
              <a:rPr lang="en-US" sz="1200" dirty="0" smtClean="0">
                <a:latin typeface="Courier New"/>
                <a:cs typeface="Courier New"/>
              </a:rPr>
              <a:t>&gt;0&lt;/</a:t>
            </a:r>
            <a:r>
              <a:rPr lang="en-US" sz="1200" dirty="0" err="1" smtClean="0">
                <a:latin typeface="Courier New"/>
                <a:cs typeface="Courier New"/>
              </a:rPr>
              <a:t>majorVersion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vendorString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  <a:r>
              <a:rPr lang="en-US" sz="1200" dirty="0" err="1" smtClean="0">
                <a:latin typeface="Courier New"/>
                <a:cs typeface="Courier New"/>
              </a:rPr>
              <a:t>StreamScape</a:t>
            </a:r>
            <a:r>
              <a:rPr lang="en-US" sz="1200" dirty="0" smtClean="0">
                <a:latin typeface="Courier New"/>
                <a:cs typeface="Courier New"/>
              </a:rPr>
              <a:t> Mongo Client Factory&lt;/</a:t>
            </a:r>
            <a:r>
              <a:rPr lang="en-US" sz="1200" dirty="0" err="1" smtClean="0">
                <a:latin typeface="Courier New"/>
                <a:cs typeface="Courier New"/>
              </a:rPr>
              <a:t>vendorString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&lt;</a:t>
            </a:r>
            <a:r>
              <a:rPr lang="en-US" sz="1200" dirty="0" err="1" smtClean="0">
                <a:latin typeface="Courier New"/>
                <a:cs typeface="Courier New"/>
              </a:rPr>
              <a:t>factoryProperties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  &lt;property name="database" value="</a:t>
            </a:r>
            <a:r>
              <a:rPr lang="en-US" sz="1200" dirty="0" err="1" smtClean="0">
                <a:latin typeface="Courier New"/>
                <a:cs typeface="Courier New"/>
              </a:rPr>
              <a:t>EmployeesDB</a:t>
            </a:r>
            <a:r>
              <a:rPr lang="en-US" sz="1200" dirty="0" smtClean="0">
                <a:latin typeface="Courier New"/>
                <a:cs typeface="Courier New"/>
              </a:rPr>
              <a:t>"/&gt;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  &lt;property name="</a:t>
            </a:r>
            <a:r>
              <a:rPr lang="en-US" sz="1200" dirty="0" err="1" smtClean="0">
                <a:latin typeface="Courier New"/>
                <a:cs typeface="Courier New"/>
              </a:rPr>
              <a:t>useFastCodec</a:t>
            </a:r>
            <a:r>
              <a:rPr lang="en-US" sz="1200" dirty="0" smtClean="0">
                <a:latin typeface="Courier New"/>
                <a:cs typeface="Courier New"/>
              </a:rPr>
              <a:t>" value="true"/&gt;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  &lt;property name="</a:t>
            </a:r>
            <a:r>
              <a:rPr lang="en-US" sz="1200" dirty="0" err="1" smtClean="0">
                <a:latin typeface="Courier New"/>
                <a:cs typeface="Courier New"/>
              </a:rPr>
              <a:t>serverSelectionTimeout</a:t>
            </a:r>
            <a:r>
              <a:rPr lang="en-US" sz="1200" dirty="0" smtClean="0">
                <a:latin typeface="Courier New"/>
                <a:cs typeface="Courier New"/>
              </a:rPr>
              <a:t>" value="10000"/&gt;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   &lt;property name="</a:t>
            </a:r>
            <a:r>
              <a:rPr lang="en-US" sz="1200" dirty="0" err="1" smtClean="0">
                <a:latin typeface="Courier New"/>
                <a:cs typeface="Courier New"/>
              </a:rPr>
              <a:t>minHeartbeatFrequency</a:t>
            </a:r>
            <a:r>
              <a:rPr lang="en-US" sz="1200" dirty="0" smtClean="0">
                <a:latin typeface="Courier New"/>
                <a:cs typeface="Courier New"/>
              </a:rPr>
              <a:t>" value="10000"/&gt;    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 &lt;/</a:t>
            </a:r>
            <a:r>
              <a:rPr lang="en-US" sz="1200" dirty="0" err="1" smtClean="0">
                <a:latin typeface="Courier New"/>
                <a:cs typeface="Courier New"/>
              </a:rPr>
              <a:t>factoryProperties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/>
                <a:cs typeface="Courier New"/>
              </a:rPr>
              <a:t>&lt;/</a:t>
            </a:r>
            <a:r>
              <a:rPr lang="en-US" sz="1200" dirty="0" err="1" smtClean="0">
                <a:latin typeface="Courier New"/>
                <a:cs typeface="Courier New"/>
              </a:rPr>
              <a:t>ClientFactory</a:t>
            </a:r>
            <a:r>
              <a:rPr lang="en-US" sz="1200" dirty="0" smtClean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endParaRPr lang="en-US" sz="1200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26161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console			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Generic commands</a:t>
            </a:r>
            <a:endParaRPr lang="en-US" sz="1900" dirty="0" smtClean="0"/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r>
              <a:rPr lang="en-US" sz="1900" dirty="0" smtClean="0"/>
              <a:t>Mongo </a:t>
            </a:r>
            <a:r>
              <a:rPr lang="en-US" sz="1900" dirty="0"/>
              <a:t>console allows just execute commands and see the </a:t>
            </a:r>
            <a:r>
              <a:rPr lang="en-US" sz="1900" dirty="0" smtClean="0"/>
              <a:t>results. </a:t>
            </a:r>
            <a:r>
              <a:rPr lang="en-US" sz="1900" dirty="0"/>
              <a:t>To save results into variables and process them mongo server in </a:t>
            </a:r>
            <a:r>
              <a:rPr lang="en-US" sz="1900" dirty="0" err="1" smtClean="0"/>
              <a:t>Dataspace</a:t>
            </a:r>
            <a:r>
              <a:rPr lang="en-US" sz="1900" dirty="0" smtClean="0"/>
              <a:t> </a:t>
            </a:r>
            <a:r>
              <a:rPr lang="en-US" sz="1900" dirty="0"/>
              <a:t>context should be used.</a:t>
            </a:r>
          </a:p>
          <a:p>
            <a:pPr marL="0" indent="0">
              <a:buNone/>
            </a:pPr>
            <a:endParaRPr lang="en-US" sz="12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use </a:t>
            </a: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endParaRPr lang="en-US" sz="12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describe server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Property            Value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  ------------------------------------------------------------------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Connection State    CONNECTED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Server Version      3.0.0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URL                 localhost:27017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Database Name      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EmployeesDB</a:t>
            </a: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Server System Info  Darwin 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miniyosemite.local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14.1.0 Darwin Kernel Version 14.1.0: ...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Server Debug        false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show version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StreamScape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Mongo DB Client: Release 1.2 b1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Mongo Java Driver Version: 3.2.2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list collections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Collection Name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employees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system.indexes</a:t>
            </a:r>
            <a:endParaRPr lang="en-US" sz="12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0414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console			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Generic commands</a:t>
            </a:r>
          </a:p>
          <a:p>
            <a:pPr marL="0" indent="0">
              <a:buNone/>
            </a:pPr>
            <a:endParaRPr lang="en-US" sz="2300" dirty="0" smtClean="0"/>
          </a:p>
          <a:p>
            <a:pPr marL="0" indent="0">
              <a:buNone/>
            </a:pPr>
            <a:r>
              <a:rPr lang="en-US" sz="2300" dirty="0" smtClean="0"/>
              <a:t>Result format can changed with ‘set data object notation’ command.</a:t>
            </a:r>
          </a:p>
          <a:p>
            <a:pPr marL="0" indent="0">
              <a:buNone/>
            </a:pPr>
            <a:r>
              <a:rPr lang="en-US" sz="2300" dirty="0" smtClean="0"/>
              <a:t>The following command sets result format to pretty print JSON.</a:t>
            </a:r>
          </a:p>
          <a:p>
            <a:pPr marL="0" indent="0">
              <a:buNone/>
            </a:pPr>
            <a:endParaRPr lang="en-US" sz="13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3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300" b="1" dirty="0">
                <a:solidFill>
                  <a:schemeClr val="tx2"/>
                </a:solidFill>
                <a:latin typeface="Courier New"/>
                <a:cs typeface="Courier New"/>
              </a:rPr>
              <a:t>&gt; set data object notation </a:t>
            </a:r>
            <a:r>
              <a:rPr lang="en-US" sz="1300" b="1" dirty="0" err="1">
                <a:solidFill>
                  <a:schemeClr val="tx2"/>
                </a:solidFill>
                <a:latin typeface="Courier New"/>
                <a:cs typeface="Courier New"/>
              </a:rPr>
              <a:t>json_pretty</a:t>
            </a:r>
            <a:endParaRPr lang="en-US" sz="13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300" b="1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Mongo.TestDb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db.runCommand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({</a:t>
            </a:r>
            <a:r>
              <a:rPr lang="en-US" sz="12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dbstats</a:t>
            </a:r>
            <a:r>
              <a:rPr lang="en-US" sz="1200" b="1" dirty="0" smtClean="0">
                <a:solidFill>
                  <a:schemeClr val="tx2"/>
                </a:solidFill>
                <a:latin typeface="Courier New"/>
                <a:cs typeface="Courier New"/>
              </a:rPr>
              <a:t> : 1, scope : 1})</a:t>
            </a:r>
          </a:p>
          <a:p>
            <a:pPr marL="0" indent="0">
              <a:buNone/>
            </a:pPr>
            <a:endParaRPr lang="en-US" sz="12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Result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db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mydb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"collections" : 5,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"objects" : 18,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avgObjSize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190.22222222222223,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3424.0,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storageSize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40960.0,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numExtents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5,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"indexes" : 4,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indexSize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32704.0,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fileSize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6.7108864E7,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nsSizeMB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16,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extentFreeList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num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0,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totalSize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0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},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</a:t>
            </a:r>
            <a:r>
              <a:rPr lang="en-US" sz="12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dataFileVersion</a:t>
            </a: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" : 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   "major" : 4,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   "minor" : 21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},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   "ok" : 1.0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  <a:endParaRPr lang="en-US" sz="12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725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console			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CRUD operations: insert, find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db.employees.insertOne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'Mike', email : '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mike@gmail.com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', address : { city : 'New York', state : 'NY'}})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db.employees.find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Result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"_id" : "56e72751d2bfd548633eccea",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"name" : "Mike",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"email" : "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mike@gmail.com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"address" :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"city" : "New York",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"state" : "NY"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db.employees.insertOne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’Bill', email : ’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bill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@gmail.com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', address : { city : 'New York', state : 'NY'}})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044138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console			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CRUD operations: </a:t>
            </a:r>
            <a:r>
              <a:rPr lang="en-US" sz="2600" dirty="0" err="1" smtClean="0"/>
              <a:t>insert,update,find,delete</a:t>
            </a:r>
            <a:endParaRPr lang="en-US" sz="2600" dirty="0" smtClean="0"/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db.employees.insertOne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’Steve', email : ’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mike@gmail.com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', address : { city : 'New York', state : 'NY'}})</a:t>
            </a:r>
          </a:p>
          <a:p>
            <a:pPr marL="0" indent="0">
              <a:buNone/>
            </a:pPr>
            <a:endParaRPr lang="en-US" sz="10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db.employees.updateOne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'Steve'} , {$set : {email : '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steve@gmail.com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'}})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Result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AcknowledgedUpdateResult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{acknowledged : true, 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modifiedCount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: 1, 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matchedCount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: 1, 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upsertId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: null}</a:t>
            </a: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db.employees.find</a:t>
            </a:r>
            <a:r>
              <a:rPr lang="en-US" sz="1000" b="1" dirty="0" smtClean="0">
                <a:solidFill>
                  <a:schemeClr val="tx2"/>
                </a:solidFill>
                <a:latin typeface="Courier New"/>
                <a:cs typeface="Courier New"/>
              </a:rPr>
              <a:t>({name : 'Steve'})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Result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"_id" : "56e72806d2bfd548633ecceb",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"name" : "Steve",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"email" : "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steve@gmail.com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"address" :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"city" : "New York",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   "state" : "NY"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b="1" dirty="0" err="1">
                <a:solidFill>
                  <a:schemeClr val="tx2"/>
                </a:solidFill>
                <a:latin typeface="Courier New"/>
                <a:cs typeface="Courier New"/>
              </a:rPr>
              <a:t>Mongo.TestDb</a:t>
            </a:r>
            <a:r>
              <a:rPr lang="en-US" sz="1000" b="1" dirty="0">
                <a:solidFill>
                  <a:schemeClr val="tx2"/>
                </a:solidFill>
                <a:latin typeface="Courier New"/>
                <a:cs typeface="Courier New"/>
              </a:rPr>
              <a:t>&gt; </a:t>
            </a:r>
            <a:r>
              <a:rPr lang="en-US" sz="1000" b="1" dirty="0" err="1">
                <a:solidFill>
                  <a:schemeClr val="tx2"/>
                </a:solidFill>
                <a:latin typeface="Courier New"/>
                <a:cs typeface="Courier New"/>
              </a:rPr>
              <a:t>db.employees.deleteOne</a:t>
            </a:r>
            <a:r>
              <a:rPr lang="en-US" sz="1000" b="1" dirty="0">
                <a:solidFill>
                  <a:schemeClr val="tx2"/>
                </a:solidFill>
                <a:latin typeface="Courier New"/>
                <a:cs typeface="Courier New"/>
              </a:rPr>
              <a:t>({name : 'Bill'})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Result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--------------------------------------------------------------</a:t>
            </a:r>
          </a:p>
          <a:p>
            <a:pPr marL="0" indent="0">
              <a:buNone/>
            </a:pP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AcknowledgedDeleteResult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{acknowledged : true, </a:t>
            </a:r>
            <a:r>
              <a:rPr lang="en-US" sz="1000" dirty="0" err="1" smtClean="0">
                <a:solidFill>
                  <a:schemeClr val="tx2"/>
                </a:solidFill>
                <a:latin typeface="Courier New"/>
                <a:cs typeface="Courier New"/>
              </a:rPr>
              <a:t>deleteCount</a:t>
            </a:r>
            <a:r>
              <a:rPr lang="en-US" sz="1000" dirty="0" smtClean="0">
                <a:solidFill>
                  <a:schemeClr val="tx2"/>
                </a:solidFill>
                <a:latin typeface="Courier New"/>
                <a:cs typeface="Courier New"/>
              </a:rPr>
              <a:t> : 1}</a:t>
            </a:r>
            <a:endParaRPr lang="en-US" sz="10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61070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3582"/>
            <a:ext cx="8229600" cy="714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console			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98990"/>
            <a:ext cx="8229600" cy="5027173"/>
          </a:xfrm>
        </p:spPr>
        <p:txBody>
          <a:bodyPr>
            <a:normAutofit fontScale="62500" lnSpcReduction="20000"/>
          </a:bodyPr>
          <a:lstStyle/>
          <a:p>
            <a:r>
              <a:rPr lang="en-US" sz="3700" dirty="0" smtClean="0"/>
              <a:t>SDO generation from Mongo collection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2"/>
                </a:solidFill>
                <a:latin typeface="Courier New"/>
                <a:cs typeface="Courier New"/>
              </a:rPr>
              <a:t>TestNode1&gt; use </a:t>
            </a:r>
            <a:r>
              <a:rPr lang="en-US" sz="14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endParaRPr lang="en-US" sz="1400" b="1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Mongo.EmployeesDB</a:t>
            </a:r>
            <a:r>
              <a:rPr lang="en-US" sz="1400" b="1" dirty="0" smtClean="0">
                <a:solidFill>
                  <a:schemeClr val="tx2"/>
                </a:solidFill>
                <a:latin typeface="Courier New"/>
                <a:cs typeface="Courier New"/>
              </a:rPr>
              <a:t>&gt; create </a:t>
            </a:r>
            <a:r>
              <a:rPr lang="en-US" sz="14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sdo</a:t>
            </a:r>
            <a:r>
              <a:rPr lang="en-US" sz="1400" b="1" dirty="0" smtClean="0">
                <a:solidFill>
                  <a:schemeClr val="tx2"/>
                </a:solidFill>
                <a:latin typeface="Courier New"/>
                <a:cs typeface="Courier New"/>
              </a:rPr>
              <a:t> from collection employees build types ('//' Employee, '//address' </a:t>
            </a:r>
            <a:r>
              <a:rPr lang="en-US" sz="1400" b="1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EmployeeAddress</a:t>
            </a:r>
            <a:r>
              <a:rPr lang="en-US" sz="1400" b="1" dirty="0" smtClean="0">
                <a:solidFill>
                  <a:schemeClr val="tx2"/>
                </a:solidFill>
                <a:latin typeface="Courier New"/>
                <a:cs typeface="Courier New"/>
              </a:rPr>
              <a:t>) ns sample replace archive employees replace package employees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create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sdo</a:t>
            </a: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EmployeeAddress</a:t>
            </a: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as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string city;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string state;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namespace sample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replace archive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employees.jar</a:t>
            </a: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replace package employees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ancestor object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description '’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create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sdo</a:t>
            </a: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Employee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as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string _id;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string name;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string email;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 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EmployeeAddress</a:t>
            </a: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 address;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}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namespace sample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replace archive </a:t>
            </a:r>
            <a:r>
              <a:rPr lang="en-US" sz="1400" dirty="0" err="1" smtClean="0">
                <a:solidFill>
                  <a:schemeClr val="tx2"/>
                </a:solidFill>
                <a:latin typeface="Courier New"/>
                <a:cs typeface="Courier New"/>
              </a:rPr>
              <a:t>employees.jar</a:t>
            </a: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replace package employees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ancestor object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description '’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tx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281316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5241</TotalTime>
  <Words>2699</Words>
  <Application>Microsoft Macintosh PowerPoint</Application>
  <PresentationFormat>On-screen Show (4:3)</PresentationFormat>
  <Paragraphs>408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StreamScape Mongo DB Connector</vt:lpstr>
      <vt:lpstr>Content</vt:lpstr>
      <vt:lpstr>Mongo configuration  </vt:lpstr>
      <vt:lpstr>Mongo configuration  </vt:lpstr>
      <vt:lpstr>Mongo console   </vt:lpstr>
      <vt:lpstr>Mongo console   </vt:lpstr>
      <vt:lpstr>Mongo console   </vt:lpstr>
      <vt:lpstr>Mongo console   </vt:lpstr>
      <vt:lpstr>Mongo console   </vt:lpstr>
      <vt:lpstr>Mongo servers in Dataspace </vt:lpstr>
      <vt:lpstr>Mongo servers in Dataspace </vt:lpstr>
      <vt:lpstr>Mongo servers in Dataspace </vt:lpstr>
      <vt:lpstr>Mongo servers in Dataspace </vt:lpstr>
      <vt:lpstr>Mongo servers in Dataspace </vt:lpstr>
      <vt:lpstr>Mongo servers in Dataspace functions</vt:lpstr>
      <vt:lpstr>Mongo servers in Dataspace functions</vt:lpstr>
      <vt:lpstr>Mongo servers in Dataspace functions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StreamScape Mongo DB Connector</dc:title>
  <dc:creator>Nikita Kutuzov</dc:creator>
  <cp:lastModifiedBy>Nikita Kutuzov</cp:lastModifiedBy>
  <cp:revision>31</cp:revision>
  <dcterms:created xsi:type="dcterms:W3CDTF">2016-03-14T20:21:42Z</dcterms:created>
  <dcterms:modified xsi:type="dcterms:W3CDTF">2016-03-18T11:42:51Z</dcterms:modified>
</cp:coreProperties>
</file>